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16"/>
  </p:notesMasterIdLst>
  <p:sldIdLst>
    <p:sldId id="256" r:id="rId2"/>
    <p:sldId id="263" r:id="rId3"/>
    <p:sldId id="258" r:id="rId4"/>
    <p:sldId id="264" r:id="rId5"/>
    <p:sldId id="270" r:id="rId6"/>
    <p:sldId id="271" r:id="rId7"/>
    <p:sldId id="272" r:id="rId8"/>
    <p:sldId id="269" r:id="rId9"/>
    <p:sldId id="266" r:id="rId10"/>
    <p:sldId id="259" r:id="rId11"/>
    <p:sldId id="261" r:id="rId12"/>
    <p:sldId id="274" r:id="rId13"/>
    <p:sldId id="262" r:id="rId14"/>
    <p:sldId id="273" r:id="rId1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D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6C0990-FE07-4B85-9221-4418F3BC6179}" type="datetimeFigureOut">
              <a:rPr lang="es-CO" smtClean="0"/>
              <a:t>24/07/2016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7CD7A6-6C13-4F08-89CD-1B07E1C3BCE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3129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A0F9F-BED4-476E-BF6B-FE9E9C047582}" type="datetimeFigureOut">
              <a:rPr lang="es-CO" smtClean="0"/>
              <a:t>24/07/2016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33E29-5FE3-439D-9ACD-2788A692C26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A0F9F-BED4-476E-BF6B-FE9E9C047582}" type="datetimeFigureOut">
              <a:rPr lang="es-CO" smtClean="0"/>
              <a:t>24/07/2016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33E29-5FE3-439D-9ACD-2788A692C26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A0F9F-BED4-476E-BF6B-FE9E9C047582}" type="datetimeFigureOut">
              <a:rPr lang="es-CO" smtClean="0"/>
              <a:t>24/07/2016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33E29-5FE3-439D-9ACD-2788A692C26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A0F9F-BED4-476E-BF6B-FE9E9C047582}" type="datetimeFigureOut">
              <a:rPr lang="es-CO" smtClean="0"/>
              <a:t>24/07/2016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33E29-5FE3-439D-9ACD-2788A692C26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A0F9F-BED4-476E-BF6B-FE9E9C047582}" type="datetimeFigureOut">
              <a:rPr lang="es-CO" smtClean="0"/>
              <a:t>24/07/2016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33E29-5FE3-439D-9ACD-2788A692C26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A0F9F-BED4-476E-BF6B-FE9E9C047582}" type="datetimeFigureOut">
              <a:rPr lang="es-CO" smtClean="0"/>
              <a:t>24/07/2016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33E29-5FE3-439D-9ACD-2788A692C26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A0F9F-BED4-476E-BF6B-FE9E9C047582}" type="datetimeFigureOut">
              <a:rPr lang="es-CO" smtClean="0"/>
              <a:t>24/07/2016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33E29-5FE3-439D-9ACD-2788A692C26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A0F9F-BED4-476E-BF6B-FE9E9C047582}" type="datetimeFigureOut">
              <a:rPr lang="es-CO" smtClean="0"/>
              <a:t>24/07/2016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33E29-5FE3-439D-9ACD-2788A692C26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A0F9F-BED4-476E-BF6B-FE9E9C047582}" type="datetimeFigureOut">
              <a:rPr lang="es-CO" smtClean="0"/>
              <a:t>24/07/2016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33E29-5FE3-439D-9ACD-2788A692C26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A0F9F-BED4-476E-BF6B-FE9E9C047582}" type="datetimeFigureOut">
              <a:rPr lang="es-CO" smtClean="0"/>
              <a:t>24/07/2016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33E29-5FE3-439D-9ACD-2788A692C26F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A0F9F-BED4-476E-BF6B-FE9E9C047582}" type="datetimeFigureOut">
              <a:rPr lang="es-CO" smtClean="0"/>
              <a:t>24/07/2016</a:t>
            </a:fld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D33E29-5FE3-439D-9ACD-2788A692C26F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8D33E29-5FE3-439D-9ACD-2788A692C26F}" type="slidenum">
              <a:rPr lang="es-CO" smtClean="0"/>
              <a:t>‹Nº›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FFA0F9F-BED4-476E-BF6B-FE9E9C047582}" type="datetimeFigureOut">
              <a:rPr lang="es-CO" smtClean="0"/>
              <a:t>24/07/2016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2960" y="980728"/>
            <a:ext cx="7543800" cy="756633"/>
          </a:xfrm>
        </p:spPr>
        <p:txBody>
          <a:bodyPr>
            <a:normAutofit fontScale="90000"/>
          </a:bodyPr>
          <a:lstStyle/>
          <a:p>
            <a:pPr algn="ctr"/>
            <a:endParaRPr lang="es-CO" sz="4800" b="1" dirty="0">
              <a:solidFill>
                <a:schemeClr val="accent2"/>
              </a:solidFill>
            </a:endParaRPr>
          </a:p>
        </p:txBody>
      </p:sp>
      <p:sp>
        <p:nvSpPr>
          <p:cNvPr id="11" name="Marcador de contenido 10"/>
          <p:cNvSpPr>
            <a:spLocks noGrp="1"/>
          </p:cNvSpPr>
          <p:nvPr>
            <p:ph idx="1"/>
          </p:nvPr>
        </p:nvSpPr>
        <p:spPr>
          <a:xfrm>
            <a:off x="899592" y="2276872"/>
            <a:ext cx="7543801" cy="10121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O" sz="4000" dirty="0" smtClean="0"/>
              <a:t>PERFECT  PRESENT AND PAST</a:t>
            </a:r>
            <a:endParaRPr lang="es-CO" sz="4000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900446" y="17346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es-C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862580"/>
            <a:ext cx="2160240" cy="1957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19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90297" y="116632"/>
            <a:ext cx="7772400" cy="605929"/>
          </a:xfrm>
        </p:spPr>
        <p:txBody>
          <a:bodyPr>
            <a:normAutofit fontScale="90000"/>
          </a:bodyPr>
          <a:lstStyle/>
          <a:p>
            <a:pPr algn="ctr"/>
            <a:r>
              <a:rPr lang="es-CO" sz="4800" b="1" dirty="0" smtClean="0">
                <a:solidFill>
                  <a:schemeClr val="accent2"/>
                </a:solidFill>
              </a:rPr>
              <a:t>COMPUTER PARTS</a:t>
            </a:r>
            <a:endParaRPr lang="es-CO" sz="4800" b="1" dirty="0">
              <a:solidFill>
                <a:schemeClr val="accent2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692696"/>
            <a:ext cx="8064896" cy="5705850"/>
          </a:xfr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accent2"/>
                </a:solidFill>
              </a:rPr>
              <a:t>WHAT IS IT?  </a:t>
            </a:r>
          </a:p>
          <a:p>
            <a:r>
              <a:rPr lang="es-CO" b="1" dirty="0" err="1">
                <a:solidFill>
                  <a:schemeClr val="accent2">
                    <a:lumMod val="75000"/>
                  </a:schemeClr>
                </a:solidFill>
              </a:rPr>
              <a:t>Goggles</a:t>
            </a:r>
            <a:r>
              <a:rPr lang="es-CO" b="1" dirty="0">
                <a:solidFill>
                  <a:schemeClr val="accent2">
                    <a:lumMod val="75000"/>
                  </a:schemeClr>
                </a:solidFill>
              </a:rPr>
              <a:t> - Tablet - </a:t>
            </a:r>
            <a:r>
              <a:rPr lang="es-CO" b="1" dirty="0" smtClean="0">
                <a:solidFill>
                  <a:schemeClr val="accent2">
                    <a:lumMod val="75000"/>
                  </a:schemeClr>
                </a:solidFill>
              </a:rPr>
              <a:t>DVD </a:t>
            </a:r>
            <a:r>
              <a:rPr lang="es-CO" b="1" dirty="0">
                <a:solidFill>
                  <a:schemeClr val="accent2">
                    <a:lumMod val="75000"/>
                  </a:schemeClr>
                </a:solidFill>
              </a:rPr>
              <a:t>Player - </a:t>
            </a:r>
            <a:r>
              <a:rPr lang="es-CO" b="1" dirty="0" err="1">
                <a:solidFill>
                  <a:schemeClr val="accent2">
                    <a:lumMod val="75000"/>
                  </a:schemeClr>
                </a:solidFill>
              </a:rPr>
              <a:t>Printer</a:t>
            </a:r>
            <a:r>
              <a:rPr lang="es-CO" b="1" dirty="0">
                <a:solidFill>
                  <a:schemeClr val="accent2">
                    <a:lumMod val="75000"/>
                  </a:schemeClr>
                </a:solidFill>
              </a:rPr>
              <a:t> Cables - </a:t>
            </a:r>
            <a:r>
              <a:rPr lang="es-CO" b="1" dirty="0" err="1">
                <a:solidFill>
                  <a:schemeClr val="accent2">
                    <a:lumMod val="75000"/>
                  </a:schemeClr>
                </a:solidFill>
              </a:rPr>
              <a:t>Iphone</a:t>
            </a:r>
            <a:r>
              <a:rPr lang="es-CO" b="1" dirty="0">
                <a:solidFill>
                  <a:schemeClr val="accent2">
                    <a:lumMod val="75000"/>
                  </a:schemeClr>
                </a:solidFill>
              </a:rPr>
              <a:t> - </a:t>
            </a:r>
            <a:r>
              <a:rPr lang="es-CO" b="1" dirty="0" smtClean="0">
                <a:solidFill>
                  <a:schemeClr val="accent2">
                    <a:lumMod val="75000"/>
                  </a:schemeClr>
                </a:solidFill>
              </a:rPr>
              <a:t>Laptop </a:t>
            </a:r>
            <a:r>
              <a:rPr lang="es-CO" b="1" dirty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es-CO" b="1" dirty="0" err="1">
                <a:solidFill>
                  <a:schemeClr val="accent2">
                    <a:lumMod val="75000"/>
                  </a:schemeClr>
                </a:solidFill>
              </a:rPr>
              <a:t>Card</a:t>
            </a:r>
            <a:r>
              <a:rPr lang="es-CO" b="1" dirty="0">
                <a:solidFill>
                  <a:schemeClr val="accent2">
                    <a:lumMod val="75000"/>
                  </a:schemeClr>
                </a:solidFill>
              </a:rPr>
              <a:t> - CD ROM </a:t>
            </a:r>
            <a:r>
              <a:rPr lang="es-CO" b="1" dirty="0" err="1" smtClean="0">
                <a:solidFill>
                  <a:schemeClr val="accent2">
                    <a:lumMod val="75000"/>
                  </a:schemeClr>
                </a:solidFill>
              </a:rPr>
              <a:t>Unit</a:t>
            </a:r>
            <a:r>
              <a:rPr lang="es-CO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CO" b="1" dirty="0" smtClean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es-CO" b="1" dirty="0" err="1" smtClean="0">
                <a:solidFill>
                  <a:schemeClr val="accent2">
                    <a:lumMod val="75000"/>
                  </a:schemeClr>
                </a:solidFill>
              </a:rPr>
              <a:t>Card</a:t>
            </a:r>
            <a:endParaRPr lang="en-US" b="1" cap="none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1026" name="Imagen 14" descr="formas_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650" y="4812076"/>
            <a:ext cx="1281112" cy="126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Imagen 13" descr="formas_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422" y="4881681"/>
            <a:ext cx="1263650" cy="126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Imagen 15" descr="formas_2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013176"/>
            <a:ext cx="1263650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Imagen 16" descr="formas_2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506" y="3198310"/>
            <a:ext cx="1265238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Imagen 9" descr="formas_2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198310"/>
            <a:ext cx="1279525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Imagen 10" descr="formas_1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856" y="3152700"/>
            <a:ext cx="1265237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Imagen 11" descr="formas_2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742" y="2009879"/>
            <a:ext cx="1263650" cy="126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Imagen 6" descr="formas_2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25056"/>
            <a:ext cx="1265237" cy="128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Imagen 3" descr="formas_1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4538" y="1378848"/>
            <a:ext cx="1263650" cy="126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987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7504" y="332656"/>
            <a:ext cx="7772400" cy="605929"/>
          </a:xfrm>
        </p:spPr>
        <p:txBody>
          <a:bodyPr>
            <a:normAutofit fontScale="90000"/>
          </a:bodyPr>
          <a:lstStyle/>
          <a:p>
            <a:pPr algn="ctr"/>
            <a:r>
              <a:rPr lang="es-CO" sz="4800" b="1" dirty="0" smtClean="0">
                <a:solidFill>
                  <a:schemeClr val="accent2"/>
                </a:solidFill>
              </a:rPr>
              <a:t>PRESENT PERFECT ACTIVITY</a:t>
            </a:r>
            <a:endParaRPr lang="es-CO" sz="4800" b="1" dirty="0">
              <a:solidFill>
                <a:schemeClr val="accent2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908720"/>
            <a:ext cx="7210105" cy="5688632"/>
          </a:xfr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endParaRPr lang="en-US" sz="6200" b="1" dirty="0" smtClean="0"/>
          </a:p>
          <a:p>
            <a:r>
              <a:rPr lang="en-US" sz="8000" b="1" dirty="0" smtClean="0"/>
              <a:t>WRITE THE SENTENCES IN AFFIRMATIVE NEGATIVE OR INTERROGATIVE FORM:</a:t>
            </a:r>
          </a:p>
          <a:p>
            <a:endParaRPr lang="en-US" sz="8000" b="1" dirty="0" smtClean="0"/>
          </a:p>
          <a:p>
            <a:r>
              <a:rPr lang="en-US" sz="8000" b="1" dirty="0" smtClean="0"/>
              <a:t>1</a:t>
            </a:r>
            <a:r>
              <a:rPr lang="en-US" sz="8000" b="1" dirty="0"/>
              <a:t>) (she / pass the exam)? </a:t>
            </a:r>
          </a:p>
          <a:p>
            <a:r>
              <a:rPr lang="en-US" sz="8000" b="1" dirty="0" smtClean="0"/>
              <a:t>_____________________________________________________</a:t>
            </a:r>
            <a:endParaRPr lang="en-US" sz="8000" b="1" dirty="0"/>
          </a:p>
          <a:p>
            <a:r>
              <a:rPr lang="en-US" sz="8000" b="1" dirty="0"/>
              <a:t>2) (you / eat lunch yet)? </a:t>
            </a:r>
          </a:p>
          <a:p>
            <a:r>
              <a:rPr lang="en-US" sz="8000" b="1" dirty="0" smtClean="0"/>
              <a:t>_____________________________________________________</a:t>
            </a:r>
            <a:endParaRPr lang="en-US" sz="8000" b="1" dirty="0"/>
          </a:p>
          <a:p>
            <a:r>
              <a:rPr lang="en-US" sz="8000" b="1" dirty="0"/>
              <a:t>3) (he / read the newspaper today</a:t>
            </a:r>
            <a:r>
              <a:rPr lang="en-US" sz="8000" b="1" dirty="0" smtClean="0"/>
              <a:t>)?</a:t>
            </a:r>
            <a:endParaRPr lang="en-US" sz="8000" b="1" dirty="0"/>
          </a:p>
          <a:p>
            <a:r>
              <a:rPr lang="en-US" sz="8000" b="1" dirty="0" smtClean="0"/>
              <a:t>_____________________________________________________</a:t>
            </a:r>
            <a:endParaRPr lang="en-US" sz="8000" b="1" dirty="0"/>
          </a:p>
          <a:p>
            <a:r>
              <a:rPr lang="en-US" sz="8000" b="1" dirty="0"/>
              <a:t>4) (you / not / study French for ten years) </a:t>
            </a:r>
          </a:p>
          <a:p>
            <a:r>
              <a:rPr lang="en-US" sz="8000" b="1" dirty="0" smtClean="0"/>
              <a:t>_____________________________________________________</a:t>
            </a:r>
            <a:endParaRPr lang="en-US" sz="8000" b="1" dirty="0"/>
          </a:p>
          <a:p>
            <a:r>
              <a:rPr lang="en-US" sz="8000" b="1" dirty="0"/>
              <a:t>5) (they / be in London for six months) </a:t>
            </a:r>
          </a:p>
          <a:p>
            <a:r>
              <a:rPr lang="en-US" sz="8000" b="1" dirty="0" smtClean="0"/>
              <a:t>_____________________________________________________</a:t>
            </a:r>
            <a:endParaRPr lang="en-US" sz="8000" b="1" dirty="0"/>
          </a:p>
          <a:p>
            <a:r>
              <a:rPr lang="en-US" sz="8000" b="1" dirty="0"/>
              <a:t>6) (where / you / be</a:t>
            </a:r>
            <a:r>
              <a:rPr lang="en-US" sz="8000" b="1" dirty="0" smtClean="0"/>
              <a:t>)?</a:t>
            </a:r>
            <a:endParaRPr lang="en-US" sz="8000" b="1" dirty="0"/>
          </a:p>
          <a:p>
            <a:r>
              <a:rPr lang="en-US" sz="8000" b="1" dirty="0" smtClean="0"/>
              <a:t>_____________________________________________________</a:t>
            </a:r>
            <a:endParaRPr lang="en-US" sz="8000" b="1" dirty="0"/>
          </a:p>
          <a:p>
            <a:r>
              <a:rPr lang="en-US" sz="8000" b="1" dirty="0"/>
              <a:t>7) (we / not / go to </a:t>
            </a:r>
            <a:r>
              <a:rPr lang="en-US" sz="8000" b="1" dirty="0" smtClean="0"/>
              <a:t>Paris)</a:t>
            </a:r>
          </a:p>
          <a:p>
            <a:r>
              <a:rPr lang="en-US" sz="8000" b="1" dirty="0" smtClean="0"/>
              <a:t>_____________________________________________________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66993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26132" y="116632"/>
            <a:ext cx="7772400" cy="605929"/>
          </a:xfrm>
        </p:spPr>
        <p:txBody>
          <a:bodyPr>
            <a:normAutofit fontScale="90000"/>
          </a:bodyPr>
          <a:lstStyle/>
          <a:p>
            <a:pPr algn="ctr"/>
            <a:r>
              <a:rPr lang="es-CO" sz="4800" b="1" dirty="0" smtClean="0">
                <a:solidFill>
                  <a:schemeClr val="accent2"/>
                </a:solidFill>
              </a:rPr>
              <a:t>PRESENT PERFECT</a:t>
            </a:r>
            <a:endParaRPr lang="es-CO" sz="4800" b="1" dirty="0">
              <a:solidFill>
                <a:schemeClr val="accent2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908720"/>
            <a:ext cx="7210105" cy="5688632"/>
          </a:xfr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sz="2900" b="1" dirty="0" smtClean="0"/>
              <a:t>8</a:t>
            </a:r>
            <a:r>
              <a:rPr lang="en-US" sz="2900" b="1" dirty="0"/>
              <a:t>) (she / not / see ‘The Lord of the Rings’) </a:t>
            </a:r>
          </a:p>
          <a:p>
            <a:r>
              <a:rPr lang="en-US" sz="2900" b="1" dirty="0" smtClean="0"/>
              <a:t>________________________________________________</a:t>
            </a:r>
            <a:endParaRPr lang="en-US" sz="2900" b="1" dirty="0"/>
          </a:p>
          <a:p>
            <a:r>
              <a:rPr lang="en-US" sz="2900" b="1" dirty="0"/>
              <a:t>9) (he / not / meet my mother) </a:t>
            </a:r>
          </a:p>
          <a:p>
            <a:r>
              <a:rPr lang="en-US" sz="2900" b="1" dirty="0" smtClean="0"/>
              <a:t>________________________________________________</a:t>
            </a:r>
            <a:endParaRPr lang="en-US" sz="2900" b="1" dirty="0"/>
          </a:p>
          <a:p>
            <a:r>
              <a:rPr lang="en-US" sz="2900" b="1" dirty="0"/>
              <a:t>10) (they / not / visit St. Paul’s Cathedral yet) </a:t>
            </a:r>
          </a:p>
          <a:p>
            <a:r>
              <a:rPr lang="en-US" sz="2900" b="1" dirty="0" smtClean="0"/>
              <a:t>________________________________________________</a:t>
            </a:r>
            <a:endParaRPr lang="en-US" sz="2900" b="1" dirty="0"/>
          </a:p>
          <a:p>
            <a:r>
              <a:rPr lang="en-US" sz="2900" b="1" dirty="0"/>
              <a:t>11) (what / she / eat today)? </a:t>
            </a:r>
          </a:p>
          <a:p>
            <a:r>
              <a:rPr lang="en-US" sz="2900" b="1" dirty="0" smtClean="0"/>
              <a:t>________________________________________________</a:t>
            </a:r>
            <a:endParaRPr lang="en-US" sz="2900" b="1" dirty="0"/>
          </a:p>
          <a:p>
            <a:r>
              <a:rPr lang="en-US" sz="2900" b="1" dirty="0"/>
              <a:t>12) (why / you / do your homework already)? </a:t>
            </a:r>
          </a:p>
          <a:p>
            <a:r>
              <a:rPr lang="en-US" sz="2900" b="1" dirty="0" smtClean="0"/>
              <a:t>________________________________________________</a:t>
            </a:r>
            <a:endParaRPr lang="en-US" sz="2900" b="1" dirty="0"/>
          </a:p>
          <a:p>
            <a:r>
              <a:rPr lang="en-US" sz="2900" b="1" dirty="0"/>
              <a:t>13) (how / she / make this fantastic cake)? </a:t>
            </a:r>
          </a:p>
          <a:p>
            <a:r>
              <a:rPr lang="en-US" sz="2900" b="1" dirty="0" smtClean="0"/>
              <a:t>________________________________________________</a:t>
            </a:r>
            <a:endParaRPr lang="en-US" sz="2900" b="1" dirty="0"/>
          </a:p>
          <a:p>
            <a:r>
              <a:rPr lang="en-US" sz="2900" b="1" dirty="0"/>
              <a:t>14) (why / I / miss the plane)? </a:t>
            </a:r>
          </a:p>
          <a:p>
            <a:r>
              <a:rPr lang="en-US" sz="2900" b="1" dirty="0" smtClean="0"/>
              <a:t>________________________________________________</a:t>
            </a:r>
            <a:endParaRPr lang="en-US" sz="2900" b="1" dirty="0"/>
          </a:p>
          <a:p>
            <a:r>
              <a:rPr lang="en-US" sz="2900" b="1" dirty="0"/>
              <a:t>15) (they / not / go to bed) </a:t>
            </a:r>
            <a:endParaRPr lang="en-US" sz="2400" b="1" dirty="0" smtClean="0"/>
          </a:p>
          <a:p>
            <a:r>
              <a:rPr lang="en-US" sz="2400" b="1" dirty="0" smtClean="0"/>
              <a:t>_______________________________________________________</a:t>
            </a:r>
            <a:endParaRPr lang="en-US" sz="2400" b="1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14209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7772400" cy="576063"/>
          </a:xfrm>
        </p:spPr>
        <p:txBody>
          <a:bodyPr>
            <a:normAutofit fontScale="90000"/>
          </a:bodyPr>
          <a:lstStyle/>
          <a:p>
            <a:pPr algn="ctr"/>
            <a:r>
              <a:rPr lang="es-CO" sz="4800" b="1" dirty="0" smtClean="0">
                <a:solidFill>
                  <a:schemeClr val="accent2"/>
                </a:solidFill>
              </a:rPr>
              <a:t>PAST PERFECT </a:t>
            </a:r>
            <a:endParaRPr lang="es-CO" sz="4800" b="1" dirty="0">
              <a:solidFill>
                <a:schemeClr val="accent2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836712"/>
            <a:ext cx="8136904" cy="5832648"/>
          </a:xfr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en-US" sz="3200" b="1" dirty="0" smtClean="0"/>
              <a:t>1 </a:t>
            </a:r>
            <a:r>
              <a:rPr lang="en-US" sz="3200" b="1" dirty="0" smtClean="0"/>
              <a:t>Write </a:t>
            </a:r>
            <a:r>
              <a:rPr lang="en-US" sz="3200" b="1" dirty="0"/>
              <a:t>the past participle </a:t>
            </a:r>
            <a:r>
              <a:rPr lang="en-US" sz="3200" b="1" dirty="0" smtClean="0"/>
              <a:t>of </a:t>
            </a:r>
            <a:r>
              <a:rPr lang="en-US" sz="3200" b="1" dirty="0"/>
              <a:t>the following irregular verbs.</a:t>
            </a:r>
          </a:p>
          <a:p>
            <a:r>
              <a:rPr lang="en-US" sz="3200" dirty="0"/>
              <a:t>speak </a:t>
            </a:r>
            <a:r>
              <a:rPr lang="en-US" sz="3200" dirty="0" smtClean="0"/>
              <a:t>______________</a:t>
            </a:r>
            <a:endParaRPr lang="en-US" sz="3200" dirty="0"/>
          </a:p>
          <a:p>
            <a:r>
              <a:rPr lang="en-US" sz="3200" dirty="0" smtClean="0"/>
              <a:t>catch______________</a:t>
            </a:r>
            <a:endParaRPr lang="en-US" sz="3200" dirty="0"/>
          </a:p>
          <a:p>
            <a:r>
              <a:rPr lang="en-US" sz="3200" dirty="0"/>
              <a:t>eat </a:t>
            </a:r>
            <a:r>
              <a:rPr lang="en-US" sz="3200" dirty="0" smtClean="0"/>
              <a:t>______________</a:t>
            </a:r>
            <a:r>
              <a:rPr lang="en-US" sz="3200" dirty="0"/>
              <a:t> </a:t>
            </a:r>
          </a:p>
          <a:p>
            <a:r>
              <a:rPr lang="en-US" sz="3200" dirty="0" smtClean="0"/>
              <a:t>understand______________</a:t>
            </a:r>
            <a:endParaRPr lang="en-US" sz="3200" dirty="0"/>
          </a:p>
          <a:p>
            <a:r>
              <a:rPr lang="en-US" sz="3200" dirty="0" smtClean="0"/>
              <a:t>begin</a:t>
            </a:r>
            <a:r>
              <a:rPr lang="en-US" sz="3200" dirty="0"/>
              <a:t>______________</a:t>
            </a:r>
          </a:p>
          <a:p>
            <a:endParaRPr lang="en-US" sz="3200" dirty="0"/>
          </a:p>
          <a:p>
            <a:r>
              <a:rPr lang="en-US" sz="3200" b="1" dirty="0" smtClean="0"/>
              <a:t>2 Complete </a:t>
            </a:r>
            <a:r>
              <a:rPr lang="en-US" sz="3200" b="1" dirty="0"/>
              <a:t>the sentences in Past Perfect </a:t>
            </a:r>
            <a:r>
              <a:rPr lang="en-US" sz="3200" b="1" dirty="0" smtClean="0"/>
              <a:t>Simple (positive).</a:t>
            </a:r>
            <a:endParaRPr lang="en-US" sz="3200" b="1" dirty="0"/>
          </a:p>
          <a:p>
            <a:r>
              <a:rPr lang="en-US" sz="3200" dirty="0"/>
              <a:t>I lost the key that he </a:t>
            </a:r>
            <a:r>
              <a:rPr lang="en-US" sz="3200" dirty="0" smtClean="0"/>
              <a:t>______________(</a:t>
            </a:r>
            <a:r>
              <a:rPr lang="en-US" sz="3200" dirty="0"/>
              <a:t>give)  to me.</a:t>
            </a:r>
          </a:p>
          <a:p>
            <a:r>
              <a:rPr lang="en-US" sz="3200" dirty="0"/>
              <a:t>She told me that </a:t>
            </a:r>
            <a:r>
              <a:rPr lang="en-US" sz="3200" dirty="0" smtClean="0"/>
              <a:t>she_____________</a:t>
            </a:r>
            <a:r>
              <a:rPr lang="en-US" sz="3200" dirty="0"/>
              <a:t> (see)  a ghost.</a:t>
            </a:r>
          </a:p>
          <a:p>
            <a:r>
              <a:rPr lang="en-US" sz="3200" dirty="0"/>
              <a:t>I went downstairs because </a:t>
            </a:r>
            <a:r>
              <a:rPr lang="en-US" sz="3200" dirty="0" smtClean="0"/>
              <a:t>I___________</a:t>
            </a:r>
            <a:r>
              <a:rPr lang="en-US" sz="3200" dirty="0"/>
              <a:t> (hear)  a noise.</a:t>
            </a:r>
          </a:p>
          <a:p>
            <a:r>
              <a:rPr lang="en-US" sz="3200" dirty="0"/>
              <a:t>When they came home, </a:t>
            </a:r>
            <a:r>
              <a:rPr lang="en-US" sz="3200" dirty="0" smtClean="0"/>
              <a:t>Sue____________</a:t>
            </a:r>
            <a:r>
              <a:rPr lang="en-US" sz="3200" dirty="0"/>
              <a:t> (cook)  dinner already.</a:t>
            </a:r>
          </a:p>
          <a:p>
            <a:r>
              <a:rPr lang="en-US" sz="3200" dirty="0"/>
              <a:t>We could not send you a postcard because </a:t>
            </a:r>
            <a:r>
              <a:rPr lang="en-US" sz="3200" dirty="0" smtClean="0"/>
              <a:t>we___________</a:t>
            </a:r>
            <a:r>
              <a:rPr lang="en-US" sz="3200" dirty="0"/>
              <a:t> (forget)  our address book.</a:t>
            </a:r>
          </a:p>
          <a:p>
            <a:pPr algn="l"/>
            <a:endParaRPr lang="en-US" sz="3000" b="1" dirty="0" smtClean="0"/>
          </a:p>
        </p:txBody>
      </p:sp>
    </p:spTree>
    <p:extLst>
      <p:ext uri="{BB962C8B-B14F-4D97-AF65-F5344CB8AC3E}">
        <p14:creationId xmlns:p14="http://schemas.microsoft.com/office/powerpoint/2010/main" val="347041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0"/>
            <a:ext cx="7772400" cy="576063"/>
          </a:xfrm>
        </p:spPr>
        <p:txBody>
          <a:bodyPr>
            <a:normAutofit fontScale="90000"/>
          </a:bodyPr>
          <a:lstStyle/>
          <a:p>
            <a:pPr algn="ctr"/>
            <a:r>
              <a:rPr lang="es-CO" sz="4800" b="1" dirty="0" smtClean="0">
                <a:solidFill>
                  <a:schemeClr val="accent2"/>
                </a:solidFill>
              </a:rPr>
              <a:t>PAST PERFECT </a:t>
            </a:r>
            <a:endParaRPr lang="es-CO" sz="4800" b="1" dirty="0">
              <a:solidFill>
                <a:schemeClr val="accent2"/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836712"/>
            <a:ext cx="8136904" cy="5832648"/>
          </a:xfr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en-US" sz="2600" b="1" dirty="0" smtClean="0"/>
              <a:t>3 Complete </a:t>
            </a:r>
            <a:r>
              <a:rPr lang="en-US" sz="2600" b="1" dirty="0"/>
              <a:t>the sentences in Past Perfect Simple (negative).</a:t>
            </a:r>
          </a:p>
          <a:p>
            <a:r>
              <a:rPr lang="en-US" sz="2600" dirty="0"/>
              <a:t>The waiter served something that </a:t>
            </a:r>
            <a:r>
              <a:rPr lang="en-US" sz="2600" dirty="0" smtClean="0"/>
              <a:t>we __________</a:t>
            </a:r>
            <a:r>
              <a:rPr lang="en-US" sz="2600" dirty="0"/>
              <a:t> (not / order) .</a:t>
            </a:r>
          </a:p>
          <a:p>
            <a:r>
              <a:rPr lang="en-US" sz="2600" dirty="0"/>
              <a:t>He went to Alaska where he </a:t>
            </a:r>
            <a:r>
              <a:rPr lang="en-US" sz="2600" dirty="0" smtClean="0"/>
              <a:t>___________(</a:t>
            </a:r>
            <a:r>
              <a:rPr lang="en-US" sz="2600" dirty="0"/>
              <a:t>not / be)  before.</a:t>
            </a:r>
          </a:p>
          <a:p>
            <a:r>
              <a:rPr lang="en-US" sz="2600" dirty="0"/>
              <a:t>She put on the red dress, which </a:t>
            </a:r>
            <a:r>
              <a:rPr lang="en-US" sz="2600" dirty="0" smtClean="0"/>
              <a:t>she_________</a:t>
            </a:r>
            <a:r>
              <a:rPr lang="en-US" sz="2600" dirty="0"/>
              <a:t> (not / wear)  for ages.</a:t>
            </a:r>
          </a:p>
          <a:p>
            <a:r>
              <a:rPr lang="en-US" sz="2600" dirty="0"/>
              <a:t>He </a:t>
            </a:r>
            <a:r>
              <a:rPr lang="en-US" sz="2600" dirty="0" smtClean="0"/>
              <a:t>___________(</a:t>
            </a:r>
            <a:r>
              <a:rPr lang="en-US" sz="2600" dirty="0"/>
              <a:t>not / play)  tennis before that day.</a:t>
            </a:r>
          </a:p>
          <a:p>
            <a:r>
              <a:rPr lang="en-US" sz="2600" dirty="0"/>
              <a:t>His mother was angry because he </a:t>
            </a:r>
            <a:r>
              <a:rPr lang="en-US" sz="2600" dirty="0" smtClean="0"/>
              <a:t>_____________(</a:t>
            </a:r>
            <a:r>
              <a:rPr lang="en-US" sz="2600" dirty="0"/>
              <a:t>not / help)  her with the shopping.</a:t>
            </a:r>
          </a:p>
          <a:p>
            <a:r>
              <a:rPr lang="en-US" sz="2600" b="1" dirty="0" smtClean="0"/>
              <a:t>4 Complete </a:t>
            </a:r>
            <a:r>
              <a:rPr lang="en-US" sz="2600" b="1" dirty="0"/>
              <a:t>the questions in Past Perfect Simple.</a:t>
            </a:r>
          </a:p>
          <a:p>
            <a:r>
              <a:rPr lang="en-US" sz="2600" dirty="0"/>
              <a:t>(you / finish</a:t>
            </a:r>
            <a:r>
              <a:rPr lang="en-US" sz="2600" dirty="0" smtClean="0"/>
              <a:t>)_____________</a:t>
            </a:r>
            <a:r>
              <a:rPr lang="en-US" sz="2600" dirty="0"/>
              <a:t>  your homework before you went to the cinema?</a:t>
            </a:r>
          </a:p>
          <a:p>
            <a:r>
              <a:rPr lang="en-US" sz="2600" dirty="0"/>
              <a:t>(why / you / clean</a:t>
            </a:r>
            <a:r>
              <a:rPr lang="en-US" sz="2600" dirty="0" smtClean="0"/>
              <a:t>)_____________</a:t>
            </a:r>
            <a:r>
              <a:rPr lang="en-US" sz="2600" dirty="0"/>
              <a:t>  the bathroom before you bathed the dog?</a:t>
            </a:r>
          </a:p>
          <a:p>
            <a:r>
              <a:rPr lang="en-US" sz="2600" dirty="0"/>
              <a:t>(you / have) </a:t>
            </a:r>
            <a:r>
              <a:rPr lang="en-US" sz="2600" dirty="0" smtClean="0"/>
              <a:t>___________</a:t>
            </a:r>
            <a:r>
              <a:rPr lang="en-US" sz="2600" dirty="0"/>
              <a:t> breakfast before you came here?</a:t>
            </a:r>
          </a:p>
          <a:p>
            <a:r>
              <a:rPr lang="en-US" sz="2600" dirty="0"/>
              <a:t>(she / find)  </a:t>
            </a:r>
            <a:r>
              <a:rPr lang="en-US" sz="2600" dirty="0" smtClean="0"/>
              <a:t>__________a </a:t>
            </a:r>
            <a:r>
              <a:rPr lang="en-US" sz="2600" dirty="0"/>
              <a:t>place to stay when she went to Boston?</a:t>
            </a:r>
          </a:p>
          <a:p>
            <a:r>
              <a:rPr lang="en-US" sz="2600" dirty="0"/>
              <a:t>(where / she / live)  </a:t>
            </a:r>
            <a:r>
              <a:rPr lang="en-US" sz="2600" dirty="0" smtClean="0"/>
              <a:t>___________before </a:t>
            </a:r>
            <a:r>
              <a:rPr lang="en-US" sz="2600" dirty="0"/>
              <a:t>she moved to Chicago?</a:t>
            </a:r>
          </a:p>
          <a:p>
            <a:pPr algn="l"/>
            <a:endParaRPr lang="en-US" sz="3000" b="1" dirty="0" smtClean="0"/>
          </a:p>
        </p:txBody>
      </p:sp>
    </p:spTree>
    <p:extLst>
      <p:ext uri="{BB962C8B-B14F-4D97-AF65-F5344CB8AC3E}">
        <p14:creationId xmlns:p14="http://schemas.microsoft.com/office/powerpoint/2010/main" val="251827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298207"/>
            <a:ext cx="7772400" cy="677937"/>
          </a:xfrm>
        </p:spPr>
        <p:txBody>
          <a:bodyPr>
            <a:normAutofit fontScale="90000"/>
          </a:bodyPr>
          <a:lstStyle/>
          <a:p>
            <a:pPr algn="ctr"/>
            <a:r>
              <a:rPr lang="es-CO" sz="4800" b="1" dirty="0" smtClean="0">
                <a:solidFill>
                  <a:schemeClr val="accent2"/>
                </a:solidFill>
              </a:rPr>
              <a:t>PRESENT PERFECT</a:t>
            </a:r>
            <a:endParaRPr lang="es-CO" sz="4800" b="1" dirty="0">
              <a:solidFill>
                <a:schemeClr val="accent2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900446" y="17346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es-C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Group 2"/>
          <p:cNvGrpSpPr>
            <a:grpSpLocks/>
          </p:cNvGrpSpPr>
          <p:nvPr/>
        </p:nvGrpSpPr>
        <p:grpSpPr bwMode="auto">
          <a:xfrm>
            <a:off x="184731" y="836712"/>
            <a:ext cx="8433122" cy="5328592"/>
            <a:chOff x="1354" y="10771"/>
            <a:chExt cx="4400" cy="2700"/>
          </a:xfrm>
        </p:grpSpPr>
        <p:sp>
          <p:nvSpPr>
            <p:cNvPr id="11" name="Text Box 3"/>
            <p:cNvSpPr txBox="1">
              <a:spLocks noChangeArrowheads="1"/>
            </p:cNvSpPr>
            <p:nvPr/>
          </p:nvSpPr>
          <p:spPr bwMode="auto">
            <a:xfrm>
              <a:off x="1354" y="10771"/>
              <a:ext cx="4400" cy="2700"/>
            </a:xfrm>
            <a:prstGeom prst="rect">
              <a:avLst/>
            </a:prstGeom>
            <a:solidFill>
              <a:srgbClr val="FFFFFF"/>
            </a:solidFill>
            <a:ln w="38100" cmpd="dbl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n-US" sz="2800" dirty="0" smtClean="0">
                  <a:effectLst/>
                  <a:ea typeface="Times New Roman"/>
                  <a:cs typeface="Times New Roman"/>
                </a:rPr>
                <a:t>    </a:t>
              </a: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endParaRPr lang="en-US" sz="3200" dirty="0">
                <a:ea typeface="Times New Roman"/>
                <a:cs typeface="Times New Roman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endParaRPr lang="en-US" sz="3200" dirty="0" smtClean="0">
                <a:effectLst/>
                <a:ea typeface="Times New Roman"/>
                <a:cs typeface="Times New Roman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n-US" sz="3200" dirty="0" smtClean="0">
                  <a:effectLst/>
                  <a:ea typeface="Times New Roman"/>
                  <a:cs typeface="Times New Roman"/>
                </a:rPr>
                <a:t>I</a:t>
              </a:r>
              <a:r>
                <a:rPr lang="en-US" sz="3200" dirty="0">
                  <a:effectLst/>
                  <a:ea typeface="Times New Roman"/>
                  <a:cs typeface="Times New Roman"/>
                </a:rPr>
                <a:t>	</a:t>
              </a:r>
              <a:r>
                <a:rPr lang="en-US" sz="3200" dirty="0" smtClean="0">
                  <a:effectLst/>
                  <a:ea typeface="Times New Roman"/>
                  <a:cs typeface="Times New Roman"/>
                </a:rPr>
                <a:t>        </a:t>
              </a:r>
              <a:r>
                <a:rPr lang="en-US" sz="3200" b="1" dirty="0" smtClean="0">
                  <a:ea typeface="Times New Roman"/>
                  <a:cs typeface="Times New Roman"/>
                </a:rPr>
                <a:t>have</a:t>
              </a:r>
              <a:endParaRPr lang="en-US" sz="3200" dirty="0" smtClean="0">
                <a:effectLst/>
                <a:ea typeface="Times New Roman"/>
                <a:cs typeface="Times New Roman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n-US" sz="3200" dirty="0">
                  <a:effectLst/>
                  <a:ea typeface="Times New Roman"/>
                  <a:cs typeface="Times New Roman"/>
                </a:rPr>
                <a:t>	               </a:t>
              </a:r>
              <a:endParaRPr lang="es-CO" sz="3200" dirty="0">
                <a:effectLst/>
                <a:ea typeface="Times New Roman"/>
                <a:cs typeface="Times New Roman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n-US" sz="3200" dirty="0">
                  <a:effectLst/>
                  <a:ea typeface="Times New Roman"/>
                  <a:cs typeface="Times New Roman"/>
                </a:rPr>
                <a:t> </a:t>
              </a:r>
              <a:endParaRPr lang="es-CO" sz="3200" dirty="0">
                <a:effectLst/>
                <a:ea typeface="Times New Roman"/>
                <a:cs typeface="Times New Roman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n-US" sz="3200" dirty="0">
                  <a:effectLst/>
                  <a:ea typeface="Times New Roman"/>
                  <a:cs typeface="Times New Roman"/>
                </a:rPr>
                <a:t>he		          </a:t>
              </a:r>
              <a:r>
                <a:rPr lang="en-US" sz="3200" dirty="0" smtClean="0">
                  <a:effectLst/>
                  <a:ea typeface="Times New Roman"/>
                  <a:cs typeface="Times New Roman"/>
                </a:rPr>
                <a:t>            </a:t>
              </a:r>
              <a:r>
                <a:rPr lang="en-US" sz="3200" dirty="0" smtClean="0">
                  <a:ea typeface="Times New Roman"/>
                  <a:cs typeface="Times New Roman"/>
                </a:rPr>
                <a:t>sent the</a:t>
              </a:r>
              <a:r>
                <a:rPr lang="en-US" sz="3200" dirty="0" smtClean="0">
                  <a:effectLst/>
                  <a:ea typeface="Times New Roman"/>
                  <a:cs typeface="Times New Roman"/>
                </a:rPr>
                <a:t> emails</a:t>
              </a:r>
              <a:endParaRPr lang="es-CO" sz="3200" dirty="0">
                <a:effectLst/>
                <a:ea typeface="Times New Roman"/>
                <a:cs typeface="Times New Roman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n-US" sz="3200" dirty="0">
                  <a:effectLst/>
                  <a:ea typeface="Times New Roman"/>
                  <a:cs typeface="Times New Roman"/>
                </a:rPr>
                <a:t>she	  </a:t>
              </a:r>
              <a:r>
                <a:rPr lang="en-US" sz="3200" dirty="0" smtClean="0">
                  <a:effectLst/>
                  <a:ea typeface="Times New Roman"/>
                  <a:cs typeface="Times New Roman"/>
                </a:rPr>
                <a:t>      </a:t>
              </a:r>
              <a:r>
                <a:rPr lang="en-US" sz="3200" b="1" dirty="0" smtClean="0">
                  <a:effectLst/>
                  <a:ea typeface="Times New Roman"/>
                  <a:cs typeface="Times New Roman"/>
                </a:rPr>
                <a:t>has</a:t>
              </a:r>
              <a:r>
                <a:rPr lang="en-US" sz="3200" dirty="0">
                  <a:effectLst/>
                  <a:ea typeface="Times New Roman"/>
                  <a:cs typeface="Times New Roman"/>
                </a:rPr>
                <a:t>	          </a:t>
              </a:r>
              <a:r>
                <a:rPr lang="en-US" sz="3200" dirty="0" smtClean="0">
                  <a:effectLst/>
                  <a:ea typeface="Times New Roman"/>
                  <a:cs typeface="Times New Roman"/>
                </a:rPr>
                <a:t> </a:t>
              </a: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n-US" sz="3200" dirty="0">
                  <a:ea typeface="Times New Roman"/>
                  <a:cs typeface="Times New Roman"/>
                </a:rPr>
                <a:t> </a:t>
              </a:r>
              <a:r>
                <a:rPr lang="en-US" sz="3200" dirty="0" smtClean="0">
                  <a:ea typeface="Times New Roman"/>
                  <a:cs typeface="Times New Roman"/>
                </a:rPr>
                <a:t>                                        </a:t>
              </a:r>
              <a:r>
                <a:rPr lang="en-US" sz="3200" dirty="0" smtClean="0">
                  <a:effectLst/>
                  <a:ea typeface="Times New Roman"/>
                  <a:cs typeface="Times New Roman"/>
                </a:rPr>
                <a:t> done </a:t>
              </a:r>
              <a:r>
                <a:rPr lang="en-US" sz="3200" dirty="0">
                  <a:effectLst/>
                  <a:ea typeface="Times New Roman"/>
                  <a:cs typeface="Times New Roman"/>
                </a:rPr>
                <a:t>the </a:t>
              </a:r>
              <a:r>
                <a:rPr lang="en-US" sz="3200" dirty="0" smtClean="0">
                  <a:effectLst/>
                  <a:ea typeface="Times New Roman"/>
                  <a:cs typeface="Times New Roman"/>
                </a:rPr>
                <a:t>tasks</a:t>
              </a:r>
              <a:endParaRPr lang="es-CO" sz="3200" dirty="0">
                <a:effectLst/>
                <a:ea typeface="Times New Roman"/>
                <a:cs typeface="Times New Roman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n-US" sz="3200" dirty="0">
                  <a:effectLst/>
                  <a:ea typeface="Times New Roman"/>
                  <a:cs typeface="Times New Roman"/>
                </a:rPr>
                <a:t>it		        </a:t>
              </a:r>
              <a:r>
                <a:rPr lang="en-US" sz="3200" dirty="0" smtClean="0">
                  <a:effectLst/>
                  <a:ea typeface="Times New Roman"/>
                  <a:cs typeface="Times New Roman"/>
                </a:rPr>
                <a:t>             </a:t>
              </a: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n-US" sz="3200" dirty="0">
                  <a:ea typeface="Times New Roman"/>
                  <a:cs typeface="Times New Roman"/>
                </a:rPr>
                <a:t> </a:t>
              </a:r>
              <a:r>
                <a:rPr lang="en-US" sz="3200" dirty="0" smtClean="0">
                  <a:ea typeface="Times New Roman"/>
                  <a:cs typeface="Times New Roman"/>
                </a:rPr>
                <a:t>                                        </a:t>
              </a:r>
              <a:r>
                <a:rPr lang="en-US" sz="3200" dirty="0" smtClean="0">
                  <a:effectLst/>
                  <a:ea typeface="Times New Roman"/>
                  <a:cs typeface="Times New Roman"/>
                </a:rPr>
                <a:t> </a:t>
              </a:r>
              <a:r>
                <a:rPr lang="en-US" sz="3200" dirty="0" smtClean="0">
                  <a:ea typeface="Times New Roman"/>
                  <a:cs typeface="Times New Roman"/>
                </a:rPr>
                <a:t>cut</a:t>
              </a:r>
              <a:r>
                <a:rPr lang="en-US" sz="3200" dirty="0" smtClean="0">
                  <a:effectLst/>
                  <a:ea typeface="Times New Roman"/>
                  <a:cs typeface="Times New Roman"/>
                </a:rPr>
                <a:t> </a:t>
              </a:r>
              <a:r>
                <a:rPr lang="en-US" sz="3200" dirty="0">
                  <a:effectLst/>
                  <a:ea typeface="Times New Roman"/>
                  <a:cs typeface="Times New Roman"/>
                </a:rPr>
                <a:t>the </a:t>
              </a:r>
              <a:r>
                <a:rPr lang="en-US" sz="3200" dirty="0" smtClean="0">
                  <a:ea typeface="Times New Roman"/>
                  <a:cs typeface="Times New Roman"/>
                </a:rPr>
                <a:t>image</a:t>
              </a:r>
              <a:r>
                <a:rPr lang="en-US" sz="3200" dirty="0" smtClean="0">
                  <a:effectLst/>
                  <a:ea typeface="Times New Roman"/>
                  <a:cs typeface="Times New Roman"/>
                </a:rPr>
                <a:t>s</a:t>
              </a:r>
              <a:endParaRPr lang="es-CO" sz="3200" dirty="0">
                <a:effectLst/>
                <a:ea typeface="Times New Roman"/>
                <a:cs typeface="Times New Roman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n-US" sz="3200" dirty="0">
                  <a:effectLst/>
                  <a:ea typeface="Times New Roman"/>
                  <a:cs typeface="Times New Roman"/>
                </a:rPr>
                <a:t>                             </a:t>
              </a:r>
              <a:endParaRPr lang="es-CO" sz="3200" dirty="0">
                <a:effectLst/>
                <a:ea typeface="Times New Roman"/>
                <a:cs typeface="Times New Roman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n-US" sz="3200" dirty="0" smtClean="0">
                  <a:ea typeface="Times New Roman"/>
                  <a:cs typeface="Times New Roman"/>
                </a:rPr>
                <a:t>				   printed the images</a:t>
              </a:r>
              <a:endParaRPr lang="en-US" sz="3200" dirty="0">
                <a:ea typeface="Times New Roman"/>
                <a:cs typeface="Times New Roman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endParaRPr lang="en-US" sz="3200" dirty="0" smtClean="0">
                <a:effectLst/>
                <a:ea typeface="Times New Roman"/>
                <a:cs typeface="Times New Roman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n-US" sz="3200" dirty="0" smtClean="0">
                  <a:ea typeface="Times New Roman"/>
                  <a:cs typeface="Times New Roman"/>
                </a:rPr>
                <a:t>			            copied the files 	</a:t>
              </a:r>
              <a:endParaRPr lang="en-US" sz="3200" dirty="0">
                <a:ea typeface="Times New Roman"/>
                <a:cs typeface="Times New Roman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n-US" sz="3200" dirty="0" smtClean="0">
                  <a:effectLst/>
                  <a:ea typeface="Times New Roman"/>
                  <a:cs typeface="Times New Roman"/>
                </a:rPr>
                <a:t>We</a:t>
              </a:r>
              <a:r>
                <a:rPr lang="en-US" sz="3200" dirty="0">
                  <a:effectLst/>
                  <a:ea typeface="Times New Roman"/>
                  <a:cs typeface="Times New Roman"/>
                </a:rPr>
                <a:t>		  </a:t>
              </a:r>
              <a:r>
                <a:rPr lang="en-US" sz="3200" dirty="0" smtClean="0">
                  <a:effectLst/>
                  <a:ea typeface="Times New Roman"/>
                  <a:cs typeface="Times New Roman"/>
                </a:rPr>
                <a:t>		  read the book</a:t>
              </a:r>
              <a:endParaRPr lang="es-CO" sz="3200" dirty="0">
                <a:effectLst/>
                <a:ea typeface="Times New Roman"/>
                <a:cs typeface="Times New Roman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endParaRPr lang="en-US" sz="3200" dirty="0" smtClean="0">
                <a:effectLst/>
                <a:ea typeface="Times New Roman"/>
                <a:cs typeface="Times New Roman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n-US" sz="3200" dirty="0" smtClean="0">
                  <a:effectLst/>
                  <a:ea typeface="Times New Roman"/>
                  <a:cs typeface="Times New Roman"/>
                </a:rPr>
                <a:t>you</a:t>
              </a:r>
              <a:r>
                <a:rPr lang="en-US" sz="3200" dirty="0">
                  <a:effectLst/>
                  <a:ea typeface="Times New Roman"/>
                  <a:cs typeface="Times New Roman"/>
                </a:rPr>
                <a:t>	  </a:t>
              </a:r>
              <a:r>
                <a:rPr lang="en-US" sz="3200" dirty="0" smtClean="0">
                  <a:effectLst/>
                  <a:ea typeface="Times New Roman"/>
                  <a:cs typeface="Times New Roman"/>
                </a:rPr>
                <a:t>       </a:t>
              </a:r>
              <a:r>
                <a:rPr lang="en-US" sz="3200" b="1" dirty="0" smtClean="0">
                  <a:effectLst/>
                  <a:ea typeface="Times New Roman"/>
                  <a:cs typeface="Times New Roman"/>
                </a:rPr>
                <a:t>have</a:t>
              </a:r>
              <a:r>
                <a:rPr lang="en-US" sz="3200" dirty="0">
                  <a:effectLst/>
                  <a:ea typeface="Times New Roman"/>
                  <a:cs typeface="Times New Roman"/>
                </a:rPr>
                <a:t>	 	  </a:t>
              </a:r>
              <a:r>
                <a:rPr lang="en-US" sz="3200" dirty="0" smtClean="0">
                  <a:effectLst/>
                  <a:ea typeface="Times New Roman"/>
                  <a:cs typeface="Times New Roman"/>
                </a:rPr>
                <a:t>  </a:t>
              </a:r>
              <a:endParaRPr lang="en-US" sz="3200" dirty="0" smtClean="0">
                <a:effectLst/>
                <a:ea typeface="Times New Roman"/>
                <a:cs typeface="Times New Roman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endParaRPr lang="en-US" sz="3200" dirty="0" smtClean="0">
                <a:effectLst/>
                <a:ea typeface="Times New Roman"/>
                <a:cs typeface="Times New Roman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n-US" sz="3200" dirty="0" smtClean="0">
                  <a:effectLst/>
                  <a:ea typeface="Times New Roman"/>
                  <a:cs typeface="Times New Roman"/>
                </a:rPr>
                <a:t>they</a:t>
              </a:r>
              <a:r>
                <a:rPr lang="en-US" sz="3200" dirty="0">
                  <a:effectLst/>
                  <a:ea typeface="Times New Roman"/>
                  <a:cs typeface="Times New Roman"/>
                </a:rPr>
                <a:t>			</a:t>
              </a:r>
              <a:endParaRPr lang="es-CO" sz="3200" dirty="0">
                <a:effectLst/>
                <a:ea typeface="Times New Roman"/>
                <a:cs typeface="Times New Roman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n-US" sz="3200" dirty="0">
                  <a:effectLst/>
                  <a:ea typeface="Times New Roman"/>
                  <a:cs typeface="Times New Roman"/>
                </a:rPr>
                <a:t> </a:t>
              </a:r>
              <a:endParaRPr lang="es-CO" sz="3200" dirty="0">
                <a:effectLst/>
                <a:ea typeface="Times New Roman"/>
                <a:cs typeface="Times New Roman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endParaRPr lang="es-ES" sz="3200" dirty="0" smtClean="0">
                <a:effectLst/>
                <a:ea typeface="Times New Roman"/>
                <a:cs typeface="Arial"/>
                <a:sym typeface="Wingdings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s-ES" sz="3200" dirty="0" smtClean="0">
                  <a:effectLst/>
                  <a:ea typeface="Times New Roman"/>
                  <a:cs typeface="Times New Roman"/>
                </a:rPr>
                <a:t> </a:t>
              </a:r>
              <a:r>
                <a:rPr lang="en-US" sz="3200" i="1" dirty="0" smtClean="0">
                  <a:effectLst/>
                  <a:ea typeface="Times New Roman"/>
                  <a:cs typeface="Times New Roman"/>
                </a:rPr>
                <a:t>contractions </a:t>
              </a:r>
              <a:r>
                <a:rPr lang="en-US" sz="3200" b="1" i="1" dirty="0" smtClean="0">
                  <a:effectLst/>
                  <a:ea typeface="Times New Roman"/>
                  <a:cs typeface="Times New Roman"/>
                </a:rPr>
                <a:t>‘</a:t>
              </a:r>
              <a:r>
                <a:rPr lang="en-US" sz="3200" b="1" i="1" dirty="0" smtClean="0">
                  <a:ea typeface="Times New Roman"/>
                  <a:cs typeface="Times New Roman"/>
                </a:rPr>
                <a:t>ve </a:t>
              </a:r>
              <a:r>
                <a:rPr lang="en-US" sz="3200" i="1" dirty="0" smtClean="0">
                  <a:effectLst/>
                  <a:ea typeface="Times New Roman"/>
                  <a:cs typeface="Times New Roman"/>
                </a:rPr>
                <a:t>/ </a:t>
              </a:r>
              <a:r>
                <a:rPr lang="en-US" sz="3200" b="1" i="1" dirty="0">
                  <a:effectLst/>
                  <a:ea typeface="Times New Roman"/>
                  <a:cs typeface="Times New Roman"/>
                </a:rPr>
                <a:t>‘s</a:t>
              </a:r>
              <a:r>
                <a:rPr lang="en-US" sz="3200" i="1" dirty="0">
                  <a:effectLst/>
                  <a:ea typeface="Times New Roman"/>
                  <a:cs typeface="Times New Roman"/>
                </a:rPr>
                <a:t> / </a:t>
              </a:r>
              <a:endParaRPr lang="es-CO" sz="3200" dirty="0">
                <a:effectLst/>
                <a:latin typeface="Verdana"/>
                <a:ea typeface="Times New Roman"/>
                <a:cs typeface="Times New Roman"/>
              </a:endParaRPr>
            </a:p>
          </p:txBody>
        </p:sp>
        <p:sp>
          <p:nvSpPr>
            <p:cNvPr id="12" name="AutoShape 4"/>
            <p:cNvSpPr>
              <a:spLocks/>
            </p:cNvSpPr>
            <p:nvPr/>
          </p:nvSpPr>
          <p:spPr bwMode="auto">
            <a:xfrm>
              <a:off x="1794" y="11437"/>
              <a:ext cx="110" cy="540"/>
            </a:xfrm>
            <a:prstGeom prst="rightBrace">
              <a:avLst>
                <a:gd name="adj1" fmla="val 40909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CO"/>
            </a:p>
          </p:txBody>
        </p:sp>
        <p:sp>
          <p:nvSpPr>
            <p:cNvPr id="13" name="AutoShape 5"/>
            <p:cNvSpPr>
              <a:spLocks/>
            </p:cNvSpPr>
            <p:nvPr/>
          </p:nvSpPr>
          <p:spPr bwMode="auto">
            <a:xfrm>
              <a:off x="1796" y="12559"/>
              <a:ext cx="110" cy="540"/>
            </a:xfrm>
            <a:prstGeom prst="rightBrace">
              <a:avLst>
                <a:gd name="adj1" fmla="val 40909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CO"/>
            </a:p>
          </p:txBody>
        </p:sp>
        <p:sp>
          <p:nvSpPr>
            <p:cNvPr id="14" name="AutoShape 6"/>
            <p:cNvSpPr>
              <a:spLocks/>
            </p:cNvSpPr>
            <p:nvPr/>
          </p:nvSpPr>
          <p:spPr bwMode="auto">
            <a:xfrm>
              <a:off x="2900" y="10937"/>
              <a:ext cx="109" cy="1994"/>
            </a:xfrm>
            <a:prstGeom prst="rightBrace">
              <a:avLst>
                <a:gd name="adj1" fmla="val 152446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CO"/>
            </a:p>
          </p:txBody>
        </p:sp>
      </p:grp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47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71058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s-CO" sz="4800" b="1" dirty="0" smtClean="0">
                <a:solidFill>
                  <a:schemeClr val="accent2"/>
                </a:solidFill>
              </a:rPr>
              <a:t>NEGATIVE</a:t>
            </a:r>
            <a:endParaRPr lang="es-CO" sz="4800" b="1" dirty="0">
              <a:solidFill>
                <a:schemeClr val="accent2"/>
              </a:solidFill>
            </a:endParaRPr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179512" y="914400"/>
            <a:ext cx="8712968" cy="517870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just">
              <a:lnSpc>
                <a:spcPts val="1800"/>
              </a:lnSpc>
              <a:spcAft>
                <a:spcPts val="0"/>
              </a:spcAft>
            </a:pPr>
            <a:endParaRPr lang="en-US" sz="3200" dirty="0" smtClean="0">
              <a:effectLst/>
              <a:latin typeface="Arial"/>
              <a:ea typeface="Times New Roman"/>
              <a:cs typeface="Times New Roman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endParaRPr lang="en-US" sz="3200" dirty="0">
              <a:latin typeface="Arial"/>
              <a:ea typeface="Times New Roman"/>
              <a:cs typeface="Times New Roman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en-US" sz="3200" dirty="0" smtClean="0">
                <a:effectLst/>
                <a:latin typeface="Arial"/>
                <a:ea typeface="Times New Roman"/>
                <a:cs typeface="Times New Roman"/>
              </a:rPr>
              <a:t>I</a:t>
            </a:r>
            <a:r>
              <a:rPr lang="en-US" sz="3200" dirty="0">
                <a:effectLst/>
                <a:latin typeface="Arial"/>
                <a:ea typeface="Times New Roman"/>
                <a:cs typeface="Times New Roman"/>
              </a:rPr>
              <a:t>	</a:t>
            </a:r>
            <a:r>
              <a:rPr lang="en-US" sz="3200" dirty="0" smtClean="0">
                <a:effectLst/>
                <a:latin typeface="Arial"/>
                <a:ea typeface="Times New Roman"/>
                <a:cs typeface="Times New Roman"/>
              </a:rPr>
              <a:t>   </a:t>
            </a:r>
            <a:r>
              <a:rPr lang="en-US" sz="3200" b="1" dirty="0" smtClean="0">
                <a:latin typeface="Arial"/>
                <a:ea typeface="Times New Roman"/>
                <a:cs typeface="Times New Roman"/>
              </a:rPr>
              <a:t>have</a:t>
            </a:r>
            <a:r>
              <a:rPr lang="en-US" sz="3200" b="1" dirty="0" smtClean="0">
                <a:effectLst/>
                <a:latin typeface="Arial"/>
                <a:ea typeface="Times New Roman"/>
                <a:cs typeface="Times New Roman"/>
              </a:rPr>
              <a:t> not</a:t>
            </a:r>
            <a:r>
              <a:rPr lang="en-US" sz="3200" dirty="0" smtClean="0">
                <a:effectLst/>
                <a:latin typeface="Arial"/>
                <a:ea typeface="Times New Roman"/>
                <a:cs typeface="Times New Roman"/>
              </a:rPr>
              <a:t>            </a:t>
            </a:r>
            <a:endParaRPr lang="es-CO" sz="3200" dirty="0">
              <a:effectLst/>
              <a:latin typeface="Verdana"/>
              <a:ea typeface="Times New Roman"/>
              <a:cs typeface="Times New Roman"/>
            </a:endParaRPr>
          </a:p>
          <a:p>
            <a:pPr indent="449580" algn="just">
              <a:lnSpc>
                <a:spcPts val="1800"/>
              </a:lnSpc>
              <a:spcAft>
                <a:spcPts val="0"/>
              </a:spcAft>
            </a:pPr>
            <a:r>
              <a:rPr lang="en-US" sz="3200" dirty="0">
                <a:effectLst/>
                <a:latin typeface="Arial"/>
                <a:ea typeface="Times New Roman"/>
                <a:cs typeface="Times New Roman"/>
              </a:rPr>
              <a:t> </a:t>
            </a:r>
            <a:endParaRPr lang="es-CO" sz="3200" dirty="0">
              <a:effectLst/>
              <a:latin typeface="Verdana"/>
              <a:ea typeface="Times New Roman"/>
              <a:cs typeface="Times New Roman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endParaRPr lang="en-US" sz="3200" dirty="0" smtClean="0">
              <a:effectLst/>
              <a:latin typeface="Arial"/>
              <a:ea typeface="Times New Roman"/>
              <a:cs typeface="Times New Roman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endParaRPr lang="en-US" sz="3200" dirty="0">
              <a:latin typeface="Arial"/>
              <a:ea typeface="Times New Roman"/>
              <a:cs typeface="Times New Roman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en-US" sz="3200" dirty="0" smtClean="0">
                <a:effectLst/>
                <a:latin typeface="Arial"/>
                <a:ea typeface="Times New Roman"/>
                <a:cs typeface="Times New Roman"/>
              </a:rPr>
              <a:t>he</a:t>
            </a:r>
            <a:r>
              <a:rPr lang="en-US" sz="3200" dirty="0">
                <a:effectLst/>
                <a:latin typeface="Arial"/>
                <a:ea typeface="Times New Roman"/>
                <a:cs typeface="Times New Roman"/>
              </a:rPr>
              <a:t>			           </a:t>
            </a:r>
            <a:endParaRPr lang="en-US" sz="3200" dirty="0" smtClean="0">
              <a:effectLst/>
              <a:latin typeface="Arial"/>
              <a:ea typeface="Times New Roman"/>
              <a:cs typeface="Times New Roman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endParaRPr lang="en-US" sz="3200" dirty="0">
              <a:latin typeface="Arial"/>
              <a:ea typeface="Times New Roman"/>
              <a:cs typeface="Times New Roman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en-US" sz="3200" dirty="0" smtClean="0">
                <a:effectLst/>
                <a:latin typeface="Arial"/>
                <a:ea typeface="Times New Roman"/>
                <a:cs typeface="Times New Roman"/>
              </a:rPr>
              <a:t>She </a:t>
            </a:r>
            <a:r>
              <a:rPr lang="en-US" sz="3200" dirty="0">
                <a:effectLst/>
                <a:latin typeface="Arial"/>
                <a:ea typeface="Times New Roman"/>
                <a:cs typeface="Times New Roman"/>
              </a:rPr>
              <a:t>	</a:t>
            </a:r>
            <a:r>
              <a:rPr lang="en-US" sz="3200" dirty="0" smtClean="0">
                <a:effectLst/>
                <a:latin typeface="Arial"/>
                <a:ea typeface="Times New Roman"/>
                <a:cs typeface="Times New Roman"/>
              </a:rPr>
              <a:t>     </a:t>
            </a:r>
            <a:r>
              <a:rPr lang="en-US" sz="3200" b="1" dirty="0" smtClean="0">
                <a:latin typeface="Arial"/>
                <a:ea typeface="Times New Roman"/>
                <a:cs typeface="Times New Roman"/>
              </a:rPr>
              <a:t>ha</a:t>
            </a:r>
            <a:r>
              <a:rPr lang="en-US" sz="3200" b="1" dirty="0" smtClean="0">
                <a:effectLst/>
                <a:latin typeface="Arial"/>
                <a:ea typeface="Times New Roman"/>
                <a:cs typeface="Times New Roman"/>
              </a:rPr>
              <a:t>s</a:t>
            </a:r>
            <a:r>
              <a:rPr lang="en-US" sz="3200" dirty="0">
                <a:effectLst/>
                <a:latin typeface="Arial"/>
                <a:ea typeface="Times New Roman"/>
                <a:cs typeface="Times New Roman"/>
              </a:rPr>
              <a:t>	 </a:t>
            </a:r>
            <a:r>
              <a:rPr lang="en-US" sz="3200" b="1" dirty="0">
                <a:effectLst/>
                <a:latin typeface="Arial"/>
                <a:ea typeface="Times New Roman"/>
                <a:cs typeface="Times New Roman"/>
              </a:rPr>
              <a:t> not</a:t>
            </a:r>
            <a:r>
              <a:rPr lang="en-US" sz="3200" dirty="0">
                <a:effectLst/>
                <a:latin typeface="Arial"/>
                <a:ea typeface="Times New Roman"/>
                <a:cs typeface="Times New Roman"/>
              </a:rPr>
              <a:t>     </a:t>
            </a:r>
            <a:r>
              <a:rPr lang="en-US" sz="3200" dirty="0" smtClean="0">
                <a:latin typeface="Arial"/>
                <a:ea typeface="Times New Roman"/>
                <a:cs typeface="Times New Roman"/>
              </a:rPr>
              <a:t>printed </a:t>
            </a:r>
            <a:r>
              <a:rPr lang="en-US" sz="3200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sz="3200" dirty="0">
                <a:effectLst/>
                <a:latin typeface="Arial"/>
                <a:ea typeface="Times New Roman"/>
                <a:cs typeface="Times New Roman"/>
              </a:rPr>
              <a:t>the </a:t>
            </a:r>
            <a:r>
              <a:rPr lang="en-US" sz="3200" dirty="0" smtClean="0">
                <a:latin typeface="Arial"/>
                <a:ea typeface="Times New Roman"/>
                <a:cs typeface="Times New Roman"/>
              </a:rPr>
              <a:t>work</a:t>
            </a:r>
            <a:r>
              <a:rPr lang="en-US" sz="3200" dirty="0" smtClean="0">
                <a:effectLst/>
                <a:latin typeface="Arial"/>
                <a:ea typeface="Times New Roman"/>
                <a:cs typeface="Times New Roman"/>
              </a:rPr>
              <a:t>.      </a:t>
            </a:r>
          </a:p>
          <a:p>
            <a:pPr algn="just">
              <a:lnSpc>
                <a:spcPts val="1800"/>
              </a:lnSpc>
              <a:spcAft>
                <a:spcPts val="0"/>
              </a:spcAft>
            </a:pPr>
            <a:endParaRPr lang="en-US" sz="3200" dirty="0">
              <a:latin typeface="Arial"/>
              <a:ea typeface="Times New Roman"/>
              <a:cs typeface="Times New Roman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en-US" sz="3200" dirty="0" smtClean="0">
                <a:effectLst/>
                <a:latin typeface="Arial"/>
                <a:ea typeface="Times New Roman"/>
                <a:cs typeface="Times New Roman"/>
              </a:rPr>
              <a:t>it</a:t>
            </a:r>
            <a:r>
              <a:rPr lang="en-US" sz="3200" dirty="0">
                <a:effectLst/>
                <a:latin typeface="Arial"/>
                <a:ea typeface="Times New Roman"/>
                <a:cs typeface="Times New Roman"/>
              </a:rPr>
              <a:t>			          </a:t>
            </a:r>
            <a:r>
              <a:rPr lang="en-US" sz="3200" dirty="0">
                <a:latin typeface="Arial"/>
                <a:ea typeface="Times New Roman"/>
                <a:cs typeface="Times New Roman"/>
              </a:rPr>
              <a:t> </a:t>
            </a:r>
            <a:r>
              <a:rPr lang="en-US" sz="3200" dirty="0" smtClean="0">
                <a:latin typeface="Arial"/>
                <a:ea typeface="Times New Roman"/>
                <a:cs typeface="Times New Roman"/>
              </a:rPr>
              <a:t>  opened the information</a:t>
            </a:r>
          </a:p>
          <a:p>
            <a:pPr algn="just">
              <a:lnSpc>
                <a:spcPts val="1800"/>
              </a:lnSpc>
              <a:spcAft>
                <a:spcPts val="0"/>
              </a:spcAft>
            </a:pPr>
            <a:endParaRPr lang="es-CO" sz="3200" dirty="0">
              <a:effectLst/>
              <a:latin typeface="Verdana"/>
              <a:ea typeface="Times New Roman"/>
              <a:cs typeface="Times New Roman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en-US" sz="3200" dirty="0">
                <a:effectLst/>
                <a:latin typeface="Arial"/>
                <a:ea typeface="Times New Roman"/>
                <a:cs typeface="Times New Roman"/>
              </a:rPr>
              <a:t>                                   </a:t>
            </a:r>
            <a:r>
              <a:rPr lang="en-US" sz="3200" dirty="0" smtClean="0">
                <a:effectLst/>
                <a:latin typeface="Arial"/>
                <a:ea typeface="Times New Roman"/>
                <a:cs typeface="Times New Roman"/>
              </a:rPr>
              <a:t>  copied the files</a:t>
            </a:r>
            <a:endParaRPr lang="es-CO" sz="3200" dirty="0">
              <a:effectLst/>
              <a:latin typeface="Verdana"/>
              <a:ea typeface="Times New Roman"/>
              <a:cs typeface="Times New Roman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en-US" sz="3200" dirty="0">
                <a:effectLst/>
                <a:latin typeface="Arial"/>
                <a:ea typeface="Times New Roman"/>
                <a:cs typeface="Times New Roman"/>
              </a:rPr>
              <a:t>  </a:t>
            </a:r>
            <a:endParaRPr lang="en-US" sz="3200" dirty="0" smtClean="0">
              <a:effectLst/>
              <a:latin typeface="Arial"/>
              <a:ea typeface="Times New Roman"/>
              <a:cs typeface="Times New Roman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en-US" sz="3200" dirty="0" smtClean="0">
                <a:effectLst/>
                <a:latin typeface="Arial"/>
                <a:ea typeface="Times New Roman"/>
                <a:cs typeface="Times New Roman"/>
              </a:rPr>
              <a:t>                                    </a:t>
            </a:r>
            <a:endParaRPr lang="es-CO" sz="3200" dirty="0">
              <a:effectLst/>
              <a:latin typeface="Verdana"/>
              <a:ea typeface="Times New Roman"/>
              <a:cs typeface="Times New Roman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en-US" sz="3200" dirty="0">
                <a:effectLst/>
                <a:latin typeface="Arial"/>
                <a:ea typeface="Times New Roman"/>
                <a:cs typeface="Times New Roman"/>
              </a:rPr>
              <a:t>we			</a:t>
            </a:r>
            <a:r>
              <a:rPr lang="en-US" sz="3200" dirty="0" smtClean="0">
                <a:effectLst/>
                <a:latin typeface="Arial"/>
                <a:ea typeface="Times New Roman"/>
                <a:cs typeface="Times New Roman"/>
              </a:rPr>
              <a:t>             saved  </a:t>
            </a:r>
            <a:r>
              <a:rPr lang="en-US" sz="3200" dirty="0">
                <a:effectLst/>
                <a:latin typeface="Arial"/>
                <a:ea typeface="Times New Roman"/>
                <a:cs typeface="Times New Roman"/>
              </a:rPr>
              <a:t>the </a:t>
            </a:r>
            <a:r>
              <a:rPr lang="en-US" sz="3200" dirty="0" smtClean="0">
                <a:latin typeface="Arial"/>
                <a:ea typeface="Times New Roman"/>
                <a:cs typeface="Times New Roman"/>
              </a:rPr>
              <a:t>data</a:t>
            </a:r>
            <a:r>
              <a:rPr lang="en-US" sz="3200" dirty="0" smtClean="0">
                <a:effectLst/>
                <a:latin typeface="Arial"/>
                <a:ea typeface="Times New Roman"/>
                <a:cs typeface="Times New Roman"/>
              </a:rPr>
              <a:t>.</a:t>
            </a:r>
            <a:endParaRPr lang="es-CO" sz="3200" dirty="0">
              <a:effectLst/>
              <a:latin typeface="Verdana"/>
              <a:ea typeface="Times New Roman"/>
              <a:cs typeface="Times New Roman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endParaRPr lang="en-US" sz="3200" dirty="0" smtClean="0">
              <a:effectLst/>
              <a:latin typeface="Arial"/>
              <a:ea typeface="Times New Roman"/>
              <a:cs typeface="Times New Roman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en-US" sz="3200" dirty="0" smtClean="0">
                <a:effectLst/>
                <a:latin typeface="Arial"/>
                <a:ea typeface="Times New Roman"/>
                <a:cs typeface="Times New Roman"/>
              </a:rPr>
              <a:t>you</a:t>
            </a:r>
            <a:r>
              <a:rPr lang="en-US" sz="3200" dirty="0">
                <a:effectLst/>
                <a:latin typeface="Arial"/>
                <a:ea typeface="Times New Roman"/>
                <a:cs typeface="Times New Roman"/>
              </a:rPr>
              <a:t>	</a:t>
            </a:r>
            <a:r>
              <a:rPr lang="en-US" sz="3200" dirty="0" smtClean="0">
                <a:effectLst/>
                <a:latin typeface="Arial"/>
                <a:ea typeface="Times New Roman"/>
                <a:cs typeface="Times New Roman"/>
              </a:rPr>
              <a:t>    h</a:t>
            </a:r>
            <a:r>
              <a:rPr lang="en-US" sz="3200" b="1" dirty="0" smtClean="0">
                <a:effectLst/>
                <a:latin typeface="Arial"/>
                <a:ea typeface="Times New Roman"/>
                <a:cs typeface="Times New Roman"/>
              </a:rPr>
              <a:t>ave</a:t>
            </a:r>
            <a:r>
              <a:rPr lang="en-US" sz="3200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sz="3200" b="1" dirty="0">
                <a:effectLst/>
                <a:latin typeface="Arial"/>
                <a:ea typeface="Times New Roman"/>
                <a:cs typeface="Times New Roman"/>
              </a:rPr>
              <a:t>not</a:t>
            </a:r>
            <a:r>
              <a:rPr lang="en-US" sz="3200" dirty="0">
                <a:effectLst/>
                <a:latin typeface="Arial"/>
                <a:ea typeface="Times New Roman"/>
                <a:cs typeface="Times New Roman"/>
              </a:rPr>
              <a:t>	  </a:t>
            </a:r>
            <a:endParaRPr lang="es-CO" sz="3200" dirty="0">
              <a:effectLst/>
              <a:latin typeface="Verdana"/>
              <a:ea typeface="Times New Roman"/>
              <a:cs typeface="Times New Roman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endParaRPr lang="en-US" sz="3200" dirty="0" smtClean="0">
              <a:effectLst/>
              <a:latin typeface="Arial"/>
              <a:ea typeface="Times New Roman"/>
              <a:cs typeface="Times New Roman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en-US" sz="3200" dirty="0" smtClean="0">
                <a:effectLst/>
                <a:latin typeface="Arial"/>
                <a:ea typeface="Times New Roman"/>
                <a:cs typeface="Times New Roman"/>
              </a:rPr>
              <a:t>they</a:t>
            </a:r>
            <a:r>
              <a:rPr lang="en-US" sz="3200" dirty="0">
                <a:effectLst/>
                <a:latin typeface="Arial"/>
                <a:ea typeface="Times New Roman"/>
                <a:cs typeface="Times New Roman"/>
              </a:rPr>
              <a:t>			</a:t>
            </a:r>
            <a:endParaRPr lang="es-CO" sz="3200" dirty="0">
              <a:effectLst/>
              <a:latin typeface="Verdana"/>
              <a:ea typeface="Times New Roman"/>
              <a:cs typeface="Times New Roman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endParaRPr lang="es-ES" sz="3200" dirty="0" smtClean="0">
              <a:effectLst/>
              <a:latin typeface="Arial"/>
              <a:ea typeface="Times New Roman"/>
              <a:cs typeface="Arial"/>
              <a:sym typeface="Wingdings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en-US" sz="3200" i="1" dirty="0">
                <a:ea typeface="Times New Roman"/>
                <a:cs typeface="Times New Roman"/>
              </a:rPr>
              <a:t>contractions </a:t>
            </a:r>
            <a:r>
              <a:rPr lang="en-US" sz="3200" b="1" i="1" dirty="0" smtClean="0">
                <a:ea typeface="Times New Roman"/>
                <a:cs typeface="Times New Roman"/>
              </a:rPr>
              <a:t> </a:t>
            </a:r>
            <a:r>
              <a:rPr lang="en-US" sz="3200" i="1" dirty="0" smtClean="0">
                <a:ea typeface="Times New Roman"/>
                <a:cs typeface="Times New Roman"/>
              </a:rPr>
              <a:t> </a:t>
            </a:r>
            <a:r>
              <a:rPr lang="en-US" sz="3200" b="1" i="1" dirty="0" smtClean="0">
                <a:ea typeface="Times New Roman"/>
                <a:cs typeface="Times New Roman"/>
              </a:rPr>
              <a:t>haven‘t</a:t>
            </a:r>
            <a:r>
              <a:rPr lang="en-US" sz="3200" i="1" dirty="0" smtClean="0">
                <a:ea typeface="Times New Roman"/>
                <a:cs typeface="Times New Roman"/>
              </a:rPr>
              <a:t> / </a:t>
            </a:r>
            <a:r>
              <a:rPr lang="en-US" sz="3200" b="1" i="1" dirty="0" smtClean="0">
                <a:ea typeface="Times New Roman"/>
                <a:cs typeface="Times New Roman"/>
              </a:rPr>
              <a:t>hasn‘t</a:t>
            </a:r>
            <a:r>
              <a:rPr lang="en-US" sz="3200" i="1" dirty="0" smtClean="0">
                <a:ea typeface="Times New Roman"/>
                <a:cs typeface="Times New Roman"/>
              </a:rPr>
              <a:t>/</a:t>
            </a:r>
            <a:endParaRPr lang="es-ES" sz="3200" dirty="0">
              <a:latin typeface="Arial"/>
              <a:ea typeface="Times New Roman"/>
              <a:cs typeface="Arial"/>
              <a:sym typeface="Wingdings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endParaRPr lang="es-ES" sz="3200" dirty="0" smtClean="0">
              <a:effectLst/>
              <a:latin typeface="Arial"/>
              <a:ea typeface="Times New Roman"/>
              <a:cs typeface="Arial"/>
              <a:sym typeface="Wingdings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endParaRPr lang="es-ES" sz="3200" dirty="0">
              <a:latin typeface="Arial"/>
              <a:ea typeface="Times New Roman"/>
              <a:cs typeface="Arial"/>
              <a:sym typeface="Wingdings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endParaRPr lang="es-ES" sz="3200" dirty="0">
              <a:latin typeface="Arial"/>
              <a:ea typeface="Times New Roman"/>
              <a:cs typeface="Arial"/>
              <a:sym typeface="Wingdings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endParaRPr lang="es-ES" sz="3200" dirty="0" smtClean="0">
              <a:effectLst/>
              <a:latin typeface="Arial"/>
              <a:ea typeface="Times New Roman"/>
              <a:cs typeface="Arial"/>
              <a:sym typeface="Wingdings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endParaRPr lang="es-ES" sz="3200" dirty="0">
              <a:latin typeface="Arial"/>
              <a:ea typeface="Times New Roman"/>
              <a:cs typeface="Arial"/>
              <a:sym typeface="Wingdings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endParaRPr lang="es-ES" sz="3200" dirty="0" smtClean="0">
              <a:effectLst/>
              <a:latin typeface="Arial"/>
              <a:ea typeface="Times New Roman"/>
              <a:cs typeface="Arial"/>
              <a:sym typeface="Wingdings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endParaRPr lang="es-ES" sz="3200" dirty="0">
              <a:latin typeface="Arial"/>
              <a:ea typeface="Times New Roman"/>
              <a:cs typeface="Arial"/>
              <a:sym typeface="Wingdings"/>
            </a:endParaRPr>
          </a:p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es-ES" sz="3200" dirty="0" smtClean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sz="3200" i="1" dirty="0" err="1">
                <a:effectLst/>
                <a:latin typeface="Arial"/>
                <a:ea typeface="Times New Roman"/>
                <a:cs typeface="Times New Roman"/>
              </a:rPr>
              <a:t>contracciones</a:t>
            </a:r>
            <a:r>
              <a:rPr lang="en-US" sz="3200" i="1" dirty="0">
                <a:effectLst/>
                <a:latin typeface="Arial"/>
                <a:ea typeface="Times New Roman"/>
                <a:cs typeface="Times New Roman"/>
              </a:rPr>
              <a:t> </a:t>
            </a:r>
            <a:r>
              <a:rPr lang="en-US" sz="3200" b="1" dirty="0">
                <a:effectLst/>
                <a:latin typeface="Arial"/>
                <a:ea typeface="Times New Roman"/>
                <a:cs typeface="Times New Roman"/>
              </a:rPr>
              <a:t>‘m not  / isn’t / aren’t /</a:t>
            </a:r>
            <a:endParaRPr lang="es-CO" sz="3200" dirty="0">
              <a:effectLst/>
              <a:latin typeface="Verdana"/>
              <a:ea typeface="Times New Roman"/>
              <a:cs typeface="Times New Roman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323528" y="457200"/>
            <a:ext cx="882047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4"/>
          <p:cNvSpPr>
            <a:spLocks/>
          </p:cNvSpPr>
          <p:nvPr/>
        </p:nvSpPr>
        <p:spPr bwMode="auto">
          <a:xfrm>
            <a:off x="1281533" y="2151098"/>
            <a:ext cx="210828" cy="1065718"/>
          </a:xfrm>
          <a:prstGeom prst="rightBrace">
            <a:avLst>
              <a:gd name="adj1" fmla="val 40909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CO"/>
          </a:p>
        </p:txBody>
      </p:sp>
      <p:sp>
        <p:nvSpPr>
          <p:cNvPr id="19" name="AutoShape 4"/>
          <p:cNvSpPr>
            <a:spLocks/>
          </p:cNvSpPr>
          <p:nvPr/>
        </p:nvSpPr>
        <p:spPr bwMode="auto">
          <a:xfrm>
            <a:off x="1386947" y="4149080"/>
            <a:ext cx="210828" cy="1065718"/>
          </a:xfrm>
          <a:prstGeom prst="rightBrace">
            <a:avLst>
              <a:gd name="adj1" fmla="val 40909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CO"/>
          </a:p>
        </p:txBody>
      </p:sp>
      <p:sp>
        <p:nvSpPr>
          <p:cNvPr id="20" name="AutoShape 6"/>
          <p:cNvSpPr>
            <a:spLocks/>
          </p:cNvSpPr>
          <p:nvPr/>
        </p:nvSpPr>
        <p:spPr bwMode="auto">
          <a:xfrm>
            <a:off x="3851920" y="1158309"/>
            <a:ext cx="208911" cy="3935264"/>
          </a:xfrm>
          <a:prstGeom prst="rightBrace">
            <a:avLst>
              <a:gd name="adj1" fmla="val 152446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65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01910"/>
            <a:ext cx="7772400" cy="71058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s-CO" sz="3600" b="1" dirty="0" smtClean="0">
                <a:solidFill>
                  <a:schemeClr val="accent2"/>
                </a:solidFill>
              </a:rPr>
              <a:t>QUESTIONS                      </a:t>
            </a:r>
            <a:r>
              <a:rPr lang="es-CO" sz="3600" b="1" dirty="0" smtClean="0">
                <a:solidFill>
                  <a:schemeClr val="accent2"/>
                </a:solidFill>
              </a:rPr>
              <a:t>        </a:t>
            </a:r>
            <a:r>
              <a:rPr lang="es-CO" sz="3600" b="1" dirty="0" smtClean="0">
                <a:solidFill>
                  <a:schemeClr val="accent2"/>
                </a:solidFill>
              </a:rPr>
              <a:t>SHORT </a:t>
            </a:r>
            <a:r>
              <a:rPr lang="es-CO" sz="3600" b="1" dirty="0" smtClean="0">
                <a:solidFill>
                  <a:schemeClr val="accent2"/>
                </a:solidFill>
              </a:rPr>
              <a:t>ANSWERS</a:t>
            </a:r>
            <a:endParaRPr lang="es-CO" sz="3600" b="1" dirty="0">
              <a:solidFill>
                <a:schemeClr val="accent2"/>
              </a:solidFill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323528" y="457200"/>
            <a:ext cx="882047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Box 12"/>
          <p:cNvSpPr txBox="1">
            <a:spLocks noChangeArrowheads="1"/>
          </p:cNvSpPr>
          <p:nvPr/>
        </p:nvSpPr>
        <p:spPr bwMode="auto">
          <a:xfrm>
            <a:off x="184731" y="980728"/>
            <a:ext cx="4750524" cy="511256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s-CO" sz="28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Have </a:t>
            </a:r>
            <a:r>
              <a:rPr lang="en-US" altLang="es-CO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I</a:t>
            </a:r>
            <a:r>
              <a:rPr kumimoji="0" lang="en-US" altLang="es-C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said the</a:t>
            </a:r>
            <a:r>
              <a:rPr kumimoji="0" lang="en-US" altLang="es-CO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cor</a:t>
            </a:r>
            <a:r>
              <a:rPr kumimoji="0" lang="en-US" altLang="es-C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rect?      </a:t>
            </a:r>
            <a:endParaRPr kumimoji="0" lang="en-US" altLang="es-C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C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en-US" altLang="es-C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C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he		  </a:t>
            </a:r>
            <a:endParaRPr kumimoji="0" lang="en-US" altLang="es-C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CO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has</a:t>
            </a:r>
            <a:r>
              <a:rPr kumimoji="0" lang="en-US" altLang="es-C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she  taken the tools  </a:t>
            </a:r>
            <a:r>
              <a:rPr lang="en-US" altLang="es-CO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?</a:t>
            </a:r>
            <a:r>
              <a:rPr kumimoji="0" lang="en-US" altLang="es-CO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es-C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	 it    	  </a:t>
            </a:r>
            <a:endParaRPr kumimoji="0" lang="en-US" altLang="es-C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C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</a:t>
            </a:r>
            <a:endParaRPr kumimoji="0" lang="en-US" altLang="es-C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C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</a:t>
            </a:r>
            <a:endParaRPr kumimoji="0" lang="en-US" altLang="es-C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C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we	</a:t>
            </a:r>
            <a:endParaRPr kumimoji="0" lang="en-US" altLang="es-C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CO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have</a:t>
            </a:r>
            <a:r>
              <a:rPr kumimoji="0" lang="en-US" altLang="es-C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you </a:t>
            </a:r>
            <a:r>
              <a:rPr kumimoji="0" lang="en-US" altLang="es-C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worked</a:t>
            </a:r>
            <a:r>
              <a:rPr kumimoji="0" lang="en-US" altLang="es-CO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on </a:t>
            </a:r>
            <a:r>
              <a:rPr kumimoji="0" lang="en-US" altLang="es-C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 </a:t>
            </a:r>
            <a:r>
              <a:rPr kumimoji="0" lang="en-US" altLang="es-C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pc?	 </a:t>
            </a:r>
            <a:endParaRPr kumimoji="0" lang="en-US" altLang="es-C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C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they		</a:t>
            </a:r>
            <a:endParaRPr kumimoji="0" lang="en-US" altLang="es-C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5076056" y="980728"/>
            <a:ext cx="4067944" cy="511256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CO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Yes, I have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es-CO" sz="3200" dirty="0" smtClean="0">
                <a:latin typeface="Arial" pitchFamily="34" charset="0"/>
                <a:cs typeface="Arial" pitchFamily="34" charset="0"/>
              </a:rPr>
              <a:t>No, I have not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CO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s-CO" sz="3200" dirty="0" smtClean="0">
                <a:latin typeface="Arial" pitchFamily="34" charset="0"/>
                <a:cs typeface="Arial" pitchFamily="34" charset="0"/>
              </a:rPr>
              <a:t>Yes, she is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CO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No,</a:t>
            </a:r>
            <a:r>
              <a:rPr kumimoji="0" lang="en-US" altLang="es-CO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she isn’t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s-CO" sz="3200" baseline="0" dirty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CO" sz="3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es-CO" sz="3200" baseline="0" dirty="0" smtClean="0">
                <a:latin typeface="Arial" pitchFamily="34" charset="0"/>
                <a:cs typeface="Arial" pitchFamily="34" charset="0"/>
              </a:rPr>
              <a:t>Yes, we</a:t>
            </a:r>
            <a:r>
              <a:rPr lang="en-US" altLang="es-CO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es-CO" sz="3200" dirty="0">
                <a:latin typeface="Arial" pitchFamily="34" charset="0"/>
                <a:cs typeface="Arial" pitchFamily="34" charset="0"/>
              </a:rPr>
              <a:t>have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es-CO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No,</a:t>
            </a:r>
            <a:r>
              <a:rPr kumimoji="0" lang="en-US" altLang="es-CO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we </a:t>
            </a:r>
            <a:r>
              <a:rPr lang="en-US" altLang="es-CO" sz="3200" dirty="0" smtClean="0">
                <a:latin typeface="Arial" pitchFamily="34" charset="0"/>
                <a:cs typeface="Arial" pitchFamily="34" charset="0"/>
              </a:rPr>
              <a:t>haven`t</a:t>
            </a:r>
            <a:endParaRPr kumimoji="0" lang="en-US" altLang="es-CO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20981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AutoShape 4"/>
          <p:cNvSpPr>
            <a:spLocks/>
          </p:cNvSpPr>
          <p:nvPr/>
        </p:nvSpPr>
        <p:spPr bwMode="auto">
          <a:xfrm>
            <a:off x="899592" y="2151098"/>
            <a:ext cx="210828" cy="1065718"/>
          </a:xfrm>
          <a:prstGeom prst="rightBrace">
            <a:avLst>
              <a:gd name="adj1" fmla="val 40909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CO"/>
          </a:p>
        </p:txBody>
      </p:sp>
      <p:sp>
        <p:nvSpPr>
          <p:cNvPr id="14" name="AutoShape 4"/>
          <p:cNvSpPr>
            <a:spLocks/>
          </p:cNvSpPr>
          <p:nvPr/>
        </p:nvSpPr>
        <p:spPr bwMode="auto">
          <a:xfrm>
            <a:off x="1005006" y="4150171"/>
            <a:ext cx="210828" cy="1065718"/>
          </a:xfrm>
          <a:prstGeom prst="rightBrace">
            <a:avLst>
              <a:gd name="adj1" fmla="val 40909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0716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01910"/>
            <a:ext cx="7772400" cy="71058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s-CO" sz="4800" b="1" dirty="0" smtClean="0">
                <a:solidFill>
                  <a:schemeClr val="accent2"/>
                </a:solidFill>
              </a:rPr>
              <a:t>                      USES</a:t>
            </a:r>
            <a:endParaRPr lang="es-CO" sz="4800" b="1" dirty="0">
              <a:solidFill>
                <a:schemeClr val="accent2"/>
              </a:solidFill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323528" y="457200"/>
            <a:ext cx="882047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20981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79512" y="751344"/>
            <a:ext cx="79928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Puts </a:t>
            </a:r>
            <a:r>
              <a:rPr lang="en-US" sz="2400" dirty="0"/>
              <a:t>emphasis on the result</a:t>
            </a:r>
          </a:p>
          <a:p>
            <a:r>
              <a:rPr lang="en-US" sz="2400" dirty="0"/>
              <a:t>Example: She has written five letters.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Action </a:t>
            </a:r>
            <a:r>
              <a:rPr lang="en-US" sz="2400" dirty="0"/>
              <a:t>that is still going on</a:t>
            </a:r>
          </a:p>
          <a:p>
            <a:r>
              <a:rPr lang="en-US" sz="2400" dirty="0"/>
              <a:t>Example: School has not started yet.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Action </a:t>
            </a:r>
            <a:r>
              <a:rPr lang="en-US" sz="2400" dirty="0"/>
              <a:t>that stopped recently</a:t>
            </a:r>
          </a:p>
          <a:p>
            <a:r>
              <a:rPr lang="en-US" sz="2400" dirty="0"/>
              <a:t>Example: She has cooked dinner.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Finished </a:t>
            </a:r>
            <a:r>
              <a:rPr lang="en-US" sz="2400" dirty="0"/>
              <a:t>action that has an influence on the present</a:t>
            </a:r>
          </a:p>
          <a:p>
            <a:r>
              <a:rPr lang="en-US" sz="2400" dirty="0"/>
              <a:t>Example: I have lost my key.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Action </a:t>
            </a:r>
            <a:r>
              <a:rPr lang="en-US" sz="2400" dirty="0"/>
              <a:t>that has taken place once, never or several times before the moment of speaking</a:t>
            </a:r>
          </a:p>
          <a:p>
            <a:r>
              <a:rPr lang="en-US" sz="2400" dirty="0"/>
              <a:t>Example: I have never been to Australia.</a:t>
            </a: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134907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01910"/>
            <a:ext cx="7772400" cy="71058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s-CO" sz="4800" b="1" dirty="0" smtClean="0">
                <a:solidFill>
                  <a:schemeClr val="accent2"/>
                </a:solidFill>
              </a:rPr>
              <a:t>TIME ADVERBIALS</a:t>
            </a:r>
            <a:endParaRPr lang="es-CO" sz="4800" b="1" dirty="0">
              <a:solidFill>
                <a:schemeClr val="accent2"/>
              </a:solidFill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323528" y="457200"/>
            <a:ext cx="882047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20981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79512" y="751344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We often use the present perfect with </a:t>
            </a:r>
            <a:r>
              <a:rPr lang="en-US" sz="2400" b="1" dirty="0" smtClean="0"/>
              <a:t>time adverbials</a:t>
            </a:r>
            <a:r>
              <a:rPr lang="en-US" sz="2400" b="1" dirty="0"/>
              <a:t> </a:t>
            </a:r>
            <a:r>
              <a:rPr lang="en-US" sz="2400" dirty="0"/>
              <a:t>which refer to the </a:t>
            </a:r>
            <a:r>
              <a:rPr lang="en-US" sz="2400" b="1" dirty="0"/>
              <a:t>recent past</a:t>
            </a:r>
            <a:r>
              <a:rPr lang="en-US" sz="2400" dirty="0"/>
              <a:t>:</a:t>
            </a:r>
          </a:p>
          <a:p>
            <a:endParaRPr lang="en-US" sz="2400" b="1" i="1" dirty="0" smtClean="0"/>
          </a:p>
          <a:p>
            <a:r>
              <a:rPr lang="en-US" sz="2400" b="1" i="1" dirty="0" smtClean="0"/>
              <a:t>just</a:t>
            </a:r>
            <a:r>
              <a:rPr lang="en-US" sz="2400" b="1" i="1" dirty="0"/>
              <a:t>; </a:t>
            </a:r>
            <a:r>
              <a:rPr lang="en-US" sz="2400" b="1" i="1" dirty="0" smtClean="0"/>
              <a:t>recently</a:t>
            </a:r>
            <a:r>
              <a:rPr lang="en-US" sz="2400" dirty="0"/>
              <a:t>;</a:t>
            </a:r>
          </a:p>
          <a:p>
            <a:r>
              <a:rPr lang="en-US" sz="2400" dirty="0"/>
              <a:t>Scientists </a:t>
            </a:r>
            <a:r>
              <a:rPr lang="en-US" sz="2400" b="1" dirty="0"/>
              <a:t>have </a:t>
            </a:r>
            <a:r>
              <a:rPr lang="en-US" sz="2400" b="1" u="sng" dirty="0"/>
              <a:t>recently</a:t>
            </a:r>
            <a:r>
              <a:rPr lang="en-US" sz="2400" b="1" dirty="0"/>
              <a:t> discovered</a:t>
            </a:r>
            <a:r>
              <a:rPr lang="en-US" sz="2400" dirty="0"/>
              <a:t> a new breed of monkey. </a:t>
            </a:r>
            <a:br>
              <a:rPr lang="en-US" sz="2400" dirty="0"/>
            </a:br>
            <a:r>
              <a:rPr lang="en-US" sz="2400" dirty="0"/>
              <a:t>We </a:t>
            </a:r>
            <a:r>
              <a:rPr lang="en-US" sz="2400" b="1" dirty="0"/>
              <a:t>have </a:t>
            </a:r>
            <a:r>
              <a:rPr lang="en-US" sz="2400" b="1" u="sng" dirty="0"/>
              <a:t>just</a:t>
            </a:r>
            <a:r>
              <a:rPr lang="en-US" sz="2400" b="1" dirty="0"/>
              <a:t> got</a:t>
            </a:r>
            <a:r>
              <a:rPr lang="en-US" sz="2400" dirty="0"/>
              <a:t> back from our holidays.</a:t>
            </a:r>
          </a:p>
          <a:p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adverbials </a:t>
            </a:r>
            <a:r>
              <a:rPr lang="en-US" sz="2400" dirty="0"/>
              <a:t>which </a:t>
            </a:r>
            <a:r>
              <a:rPr lang="en-US" sz="2400" b="1" dirty="0"/>
              <a:t>include the present</a:t>
            </a:r>
            <a:r>
              <a:rPr lang="en-US" sz="2400" dirty="0"/>
              <a:t>:</a:t>
            </a:r>
          </a:p>
          <a:p>
            <a:r>
              <a:rPr lang="en-US" sz="2400" b="1" i="1" dirty="0"/>
              <a:t>ever </a:t>
            </a:r>
            <a:r>
              <a:rPr lang="en-US" sz="2400" dirty="0"/>
              <a:t>(in questions); </a:t>
            </a:r>
            <a:r>
              <a:rPr lang="en-US" sz="2400" b="1" i="1" dirty="0"/>
              <a:t>so far</a:t>
            </a:r>
            <a:r>
              <a:rPr lang="en-US" sz="2400" dirty="0"/>
              <a:t>; </a:t>
            </a:r>
            <a:r>
              <a:rPr lang="en-US" sz="2400" b="1" i="1" dirty="0"/>
              <a:t>until now</a:t>
            </a:r>
            <a:r>
              <a:rPr lang="en-US" sz="2400" dirty="0"/>
              <a:t>; </a:t>
            </a:r>
            <a:r>
              <a:rPr lang="en-US" sz="2400" b="1" i="1" dirty="0"/>
              <a:t>up to now</a:t>
            </a:r>
            <a:r>
              <a:rPr lang="en-US" sz="2400" dirty="0"/>
              <a:t>; </a:t>
            </a:r>
            <a:r>
              <a:rPr lang="en-US" sz="2400" b="1" i="1" dirty="0"/>
              <a:t>yet</a:t>
            </a:r>
            <a:r>
              <a:rPr lang="en-US" sz="2400" dirty="0"/>
              <a:t> (in questions and negatives)</a:t>
            </a:r>
          </a:p>
          <a:p>
            <a:r>
              <a:rPr lang="en-US" sz="2400" b="1" dirty="0"/>
              <a:t>Have you </a:t>
            </a:r>
            <a:r>
              <a:rPr lang="en-US" sz="2400" u="sng" dirty="0"/>
              <a:t>ever</a:t>
            </a:r>
            <a:r>
              <a:rPr lang="en-US" sz="2400" b="1" dirty="0"/>
              <a:t> seen</a:t>
            </a:r>
            <a:r>
              <a:rPr lang="en-US" sz="2400" dirty="0"/>
              <a:t> a ghost?</a:t>
            </a:r>
            <a:br>
              <a:rPr lang="en-US" sz="2400" dirty="0"/>
            </a:br>
            <a:r>
              <a:rPr lang="en-US" sz="2400" b="1" dirty="0"/>
              <a:t>Where have you been</a:t>
            </a:r>
            <a:r>
              <a:rPr lang="en-US" sz="2400" dirty="0"/>
              <a:t> </a:t>
            </a:r>
            <a:r>
              <a:rPr lang="en-US" sz="2400" u="sng" dirty="0"/>
              <a:t>up to now</a:t>
            </a:r>
            <a:r>
              <a:rPr lang="en-US" sz="2400" dirty="0"/>
              <a:t>?</a:t>
            </a:r>
            <a:br>
              <a:rPr lang="en-US" sz="2400" dirty="0"/>
            </a:br>
            <a:r>
              <a:rPr lang="en-US" sz="2400" b="1" dirty="0"/>
              <a:t>Have you finished</a:t>
            </a:r>
            <a:r>
              <a:rPr lang="en-US" sz="2400" dirty="0"/>
              <a:t> your homework </a:t>
            </a:r>
            <a:r>
              <a:rPr lang="en-US" sz="2400" u="sng" dirty="0"/>
              <a:t>yet</a:t>
            </a:r>
            <a:r>
              <a:rPr lang="en-US" sz="2400" dirty="0"/>
              <a:t>?</a:t>
            </a:r>
            <a:br>
              <a:rPr lang="en-US" sz="2400" dirty="0"/>
            </a:br>
            <a:r>
              <a:rPr lang="en-US" sz="2400" dirty="0"/>
              <a:t>No, </a:t>
            </a:r>
            <a:r>
              <a:rPr lang="en-US" sz="2400" u="sng" dirty="0"/>
              <a:t>so far</a:t>
            </a:r>
            <a:r>
              <a:rPr lang="en-US" sz="2400" dirty="0"/>
              <a:t> I</a:t>
            </a:r>
            <a:r>
              <a:rPr lang="en-US" sz="2400" b="1" dirty="0"/>
              <a:t>’ve</a:t>
            </a:r>
            <a:r>
              <a:rPr lang="en-US" sz="2400" dirty="0"/>
              <a:t> only </a:t>
            </a:r>
            <a:r>
              <a:rPr lang="en-US" sz="2400" b="1" dirty="0"/>
              <a:t>done</a:t>
            </a:r>
            <a:r>
              <a:rPr lang="en-US" sz="2400" dirty="0"/>
              <a:t> my history.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2677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01910"/>
            <a:ext cx="7772400" cy="71058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s-CO" sz="4800" b="1" dirty="0" smtClean="0">
                <a:solidFill>
                  <a:schemeClr val="accent2"/>
                </a:solidFill>
              </a:rPr>
              <a:t>TIME ADVERBIALS</a:t>
            </a:r>
            <a:endParaRPr lang="es-CO" sz="4800" b="1" dirty="0">
              <a:solidFill>
                <a:schemeClr val="accent2"/>
              </a:solidFill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323528" y="457200"/>
            <a:ext cx="882047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20981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79512" y="751344"/>
            <a:ext cx="799288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WARNING:</a:t>
            </a:r>
            <a:endParaRPr lang="en-US" sz="2800" dirty="0"/>
          </a:p>
          <a:p>
            <a:endParaRPr lang="en-US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We </a:t>
            </a:r>
            <a:r>
              <a:rPr lang="en-US" sz="2800" dirty="0"/>
              <a:t>do </a:t>
            </a:r>
            <a:r>
              <a:rPr lang="en-US" sz="2800" b="1" dirty="0"/>
              <a:t>not </a:t>
            </a:r>
            <a:r>
              <a:rPr lang="en-US" sz="2800" dirty="0"/>
              <a:t>use the present perfect with an </a:t>
            </a:r>
            <a:r>
              <a:rPr lang="en-US" sz="2800" b="1" dirty="0"/>
              <a:t>adverbial </a:t>
            </a:r>
            <a:r>
              <a:rPr lang="en-US" sz="2800" dirty="0"/>
              <a:t>which refers to </a:t>
            </a:r>
            <a:r>
              <a:rPr lang="en-US" sz="2800" b="1" dirty="0"/>
              <a:t>past time</a:t>
            </a:r>
            <a:r>
              <a:rPr lang="en-US" sz="2800" dirty="0"/>
              <a:t> which is </a:t>
            </a:r>
            <a:r>
              <a:rPr lang="en-US" sz="2800" b="1" dirty="0"/>
              <a:t>finished</a:t>
            </a:r>
            <a:r>
              <a:rPr lang="en-US" sz="2800" dirty="0"/>
              <a:t>:</a:t>
            </a:r>
          </a:p>
          <a:p>
            <a:r>
              <a:rPr lang="en-US" sz="2800" dirty="0"/>
              <a:t>I have seen that film </a:t>
            </a:r>
            <a:r>
              <a:rPr lang="en-US" sz="2800" strike="sngStrike" dirty="0"/>
              <a:t>yesterday</a:t>
            </a:r>
            <a:r>
              <a:rPr lang="en-US" sz="2800" dirty="0"/>
              <a:t>.</a:t>
            </a:r>
            <a:br>
              <a:rPr lang="en-US" sz="2800" dirty="0"/>
            </a:br>
            <a:r>
              <a:rPr lang="en-US" sz="2800" dirty="0"/>
              <a:t>We have just bought a new car </a:t>
            </a:r>
            <a:r>
              <a:rPr lang="en-US" sz="2800" strike="sngStrike" dirty="0"/>
              <a:t>last week</a:t>
            </a:r>
            <a:r>
              <a:rPr lang="en-US" sz="2800" dirty="0"/>
              <a:t>.</a:t>
            </a:r>
            <a:br>
              <a:rPr lang="en-US" sz="2800" dirty="0"/>
            </a:br>
            <a:r>
              <a:rPr lang="en-US" sz="2800" strike="sngStrike" dirty="0"/>
              <a:t>When we were children</a:t>
            </a:r>
            <a:r>
              <a:rPr lang="en-US" sz="2800" dirty="0"/>
              <a:t> we have been to California.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But </a:t>
            </a:r>
            <a:r>
              <a:rPr lang="en-US" sz="2800" dirty="0"/>
              <a:t>we can use it to refer to a time which is </a:t>
            </a:r>
            <a:r>
              <a:rPr lang="en-US" sz="2800" b="1" dirty="0"/>
              <a:t>not </a:t>
            </a:r>
            <a:r>
              <a:rPr lang="en-US" sz="2800" dirty="0"/>
              <a:t>yet </a:t>
            </a:r>
            <a:r>
              <a:rPr lang="en-US" sz="2800" b="1" dirty="0"/>
              <a:t>finished</a:t>
            </a:r>
            <a:r>
              <a:rPr lang="en-US" sz="2800" dirty="0"/>
              <a:t>:</a:t>
            </a:r>
          </a:p>
          <a:p>
            <a:r>
              <a:rPr lang="en-US" sz="2800" dirty="0"/>
              <a:t>Have you seen Helen </a:t>
            </a:r>
            <a:r>
              <a:rPr lang="en-US" sz="2800" u="sng" dirty="0"/>
              <a:t>today</a:t>
            </a:r>
            <a:r>
              <a:rPr lang="en-US" sz="2800" dirty="0"/>
              <a:t>?</a:t>
            </a:r>
            <a:br>
              <a:rPr lang="en-US" sz="2800" dirty="0"/>
            </a:br>
            <a:r>
              <a:rPr lang="en-US" sz="2800" dirty="0"/>
              <a:t>We have bought a new car </a:t>
            </a:r>
            <a:r>
              <a:rPr lang="en-US" sz="2800" u="sng" dirty="0"/>
              <a:t>this week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1703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298207"/>
            <a:ext cx="7772400" cy="677937"/>
          </a:xfrm>
        </p:spPr>
        <p:txBody>
          <a:bodyPr>
            <a:normAutofit fontScale="90000"/>
          </a:bodyPr>
          <a:lstStyle/>
          <a:p>
            <a:pPr algn="ctr"/>
            <a:r>
              <a:rPr lang="es-CO" sz="4800" b="1" dirty="0" smtClean="0">
                <a:solidFill>
                  <a:schemeClr val="accent2"/>
                </a:solidFill>
              </a:rPr>
              <a:t>PAST PERFECT</a:t>
            </a:r>
            <a:endParaRPr lang="es-CO" sz="4800" b="1" dirty="0">
              <a:solidFill>
                <a:schemeClr val="accent2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900446" y="173462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es-C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Group 2"/>
          <p:cNvGrpSpPr>
            <a:grpSpLocks/>
          </p:cNvGrpSpPr>
          <p:nvPr/>
        </p:nvGrpSpPr>
        <p:grpSpPr bwMode="auto">
          <a:xfrm>
            <a:off x="184731" y="836712"/>
            <a:ext cx="8433122" cy="5328592"/>
            <a:chOff x="1354" y="10771"/>
            <a:chExt cx="4400" cy="2700"/>
          </a:xfrm>
        </p:grpSpPr>
        <p:sp>
          <p:nvSpPr>
            <p:cNvPr id="11" name="Text Box 3"/>
            <p:cNvSpPr txBox="1">
              <a:spLocks noChangeArrowheads="1"/>
            </p:cNvSpPr>
            <p:nvPr/>
          </p:nvSpPr>
          <p:spPr bwMode="auto">
            <a:xfrm>
              <a:off x="1354" y="10771"/>
              <a:ext cx="4400" cy="2700"/>
            </a:xfrm>
            <a:prstGeom prst="rect">
              <a:avLst/>
            </a:prstGeom>
            <a:solidFill>
              <a:srgbClr val="FFFFFF"/>
            </a:solidFill>
            <a:ln w="38100" cmpd="dbl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n-US" sz="2800" dirty="0" smtClean="0">
                  <a:effectLst/>
                  <a:ea typeface="Times New Roman"/>
                  <a:cs typeface="Times New Roman"/>
                </a:rPr>
                <a:t>    </a:t>
              </a: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endParaRPr lang="en-US" sz="3200" dirty="0">
                <a:ea typeface="Times New Roman"/>
                <a:cs typeface="Times New Roman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endParaRPr lang="en-US" sz="3200" dirty="0" smtClean="0">
                <a:effectLst/>
                <a:ea typeface="Times New Roman"/>
                <a:cs typeface="Times New Roman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n-US" sz="3200" dirty="0" smtClean="0">
                  <a:effectLst/>
                  <a:ea typeface="Times New Roman"/>
                  <a:cs typeface="Times New Roman"/>
                </a:rPr>
                <a:t>I</a:t>
              </a:r>
              <a:r>
                <a:rPr lang="en-US" sz="3200" dirty="0">
                  <a:effectLst/>
                  <a:ea typeface="Times New Roman"/>
                  <a:cs typeface="Times New Roman"/>
                </a:rPr>
                <a:t>	</a:t>
              </a:r>
              <a:r>
                <a:rPr lang="en-US" sz="3200" dirty="0" smtClean="0">
                  <a:effectLst/>
                  <a:ea typeface="Times New Roman"/>
                  <a:cs typeface="Times New Roman"/>
                </a:rPr>
                <a:t>        </a:t>
              </a: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n-US" sz="3200" dirty="0">
                  <a:effectLst/>
                  <a:ea typeface="Times New Roman"/>
                  <a:cs typeface="Times New Roman"/>
                </a:rPr>
                <a:t>	               </a:t>
              </a:r>
              <a:endParaRPr lang="es-CO" sz="3200" dirty="0">
                <a:effectLst/>
                <a:ea typeface="Times New Roman"/>
                <a:cs typeface="Times New Roman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n-US" sz="3200" dirty="0">
                  <a:effectLst/>
                  <a:ea typeface="Times New Roman"/>
                  <a:cs typeface="Times New Roman"/>
                </a:rPr>
                <a:t> </a:t>
              </a:r>
              <a:endParaRPr lang="es-CO" sz="3200" dirty="0">
                <a:effectLst/>
                <a:ea typeface="Times New Roman"/>
                <a:cs typeface="Times New Roman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n-US" sz="3200" dirty="0">
                  <a:effectLst/>
                  <a:ea typeface="Times New Roman"/>
                  <a:cs typeface="Times New Roman"/>
                </a:rPr>
                <a:t>he		          </a:t>
              </a:r>
              <a:r>
                <a:rPr lang="en-US" sz="3200" dirty="0" smtClean="0">
                  <a:effectLst/>
                  <a:ea typeface="Times New Roman"/>
                  <a:cs typeface="Times New Roman"/>
                </a:rPr>
                <a:t>            </a:t>
              </a:r>
              <a:r>
                <a:rPr lang="en-US" sz="3200" dirty="0" smtClean="0">
                  <a:ea typeface="Times New Roman"/>
                  <a:cs typeface="Times New Roman"/>
                </a:rPr>
                <a:t>read the</a:t>
              </a:r>
              <a:r>
                <a:rPr lang="en-US" sz="3200" dirty="0" smtClean="0">
                  <a:effectLst/>
                  <a:ea typeface="Times New Roman"/>
                  <a:cs typeface="Times New Roman"/>
                </a:rPr>
                <a:t> emails</a:t>
              </a:r>
              <a:endParaRPr lang="es-CO" sz="3200" dirty="0">
                <a:effectLst/>
                <a:ea typeface="Times New Roman"/>
                <a:cs typeface="Times New Roman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n-US" sz="3200" dirty="0">
                  <a:effectLst/>
                  <a:ea typeface="Times New Roman"/>
                  <a:cs typeface="Times New Roman"/>
                </a:rPr>
                <a:t>she	  </a:t>
              </a:r>
              <a:r>
                <a:rPr lang="en-US" sz="3200" dirty="0" smtClean="0">
                  <a:effectLst/>
                  <a:ea typeface="Times New Roman"/>
                  <a:cs typeface="Times New Roman"/>
                </a:rPr>
                <a:t>      </a:t>
              </a:r>
              <a:r>
                <a:rPr lang="en-US" sz="3200" b="1" dirty="0" smtClean="0">
                  <a:effectLst/>
                  <a:ea typeface="Times New Roman"/>
                  <a:cs typeface="Times New Roman"/>
                </a:rPr>
                <a:t>had</a:t>
              </a:r>
              <a:r>
                <a:rPr lang="en-US" sz="3200" dirty="0">
                  <a:effectLst/>
                  <a:ea typeface="Times New Roman"/>
                  <a:cs typeface="Times New Roman"/>
                </a:rPr>
                <a:t>	          </a:t>
              </a:r>
              <a:r>
                <a:rPr lang="en-US" sz="3200" dirty="0" smtClean="0">
                  <a:effectLst/>
                  <a:ea typeface="Times New Roman"/>
                  <a:cs typeface="Times New Roman"/>
                </a:rPr>
                <a:t> </a:t>
              </a: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n-US" sz="3200" dirty="0">
                  <a:ea typeface="Times New Roman"/>
                  <a:cs typeface="Times New Roman"/>
                </a:rPr>
                <a:t> </a:t>
              </a:r>
              <a:r>
                <a:rPr lang="en-US" sz="3200" dirty="0" smtClean="0">
                  <a:ea typeface="Times New Roman"/>
                  <a:cs typeface="Times New Roman"/>
                </a:rPr>
                <a:t>                                        </a:t>
              </a:r>
              <a:r>
                <a:rPr lang="en-US" sz="3200" dirty="0" smtClean="0">
                  <a:effectLst/>
                  <a:ea typeface="Times New Roman"/>
                  <a:cs typeface="Times New Roman"/>
                </a:rPr>
                <a:t> </a:t>
              </a:r>
              <a:r>
                <a:rPr lang="en-US" sz="3200" dirty="0" smtClean="0">
                  <a:ea typeface="Times New Roman"/>
                  <a:cs typeface="Times New Roman"/>
                </a:rPr>
                <a:t>chose</a:t>
              </a:r>
              <a:r>
                <a:rPr lang="en-US" sz="3200" dirty="0" smtClean="0">
                  <a:effectLst/>
                  <a:ea typeface="Times New Roman"/>
                  <a:cs typeface="Times New Roman"/>
                </a:rPr>
                <a:t> </a:t>
              </a:r>
              <a:r>
                <a:rPr lang="en-US" sz="3200" dirty="0">
                  <a:effectLst/>
                  <a:ea typeface="Times New Roman"/>
                  <a:cs typeface="Times New Roman"/>
                </a:rPr>
                <a:t>the </a:t>
              </a:r>
              <a:r>
                <a:rPr lang="en-US" sz="3200" dirty="0" smtClean="0">
                  <a:effectLst/>
                  <a:ea typeface="Times New Roman"/>
                  <a:cs typeface="Times New Roman"/>
                </a:rPr>
                <a:t>tasks</a:t>
              </a:r>
              <a:endParaRPr lang="es-CO" sz="3200" dirty="0">
                <a:effectLst/>
                <a:ea typeface="Times New Roman"/>
                <a:cs typeface="Times New Roman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n-US" sz="3200" dirty="0">
                  <a:effectLst/>
                  <a:ea typeface="Times New Roman"/>
                  <a:cs typeface="Times New Roman"/>
                </a:rPr>
                <a:t>it		        </a:t>
              </a:r>
              <a:r>
                <a:rPr lang="en-US" sz="3200" dirty="0" smtClean="0">
                  <a:effectLst/>
                  <a:ea typeface="Times New Roman"/>
                  <a:cs typeface="Times New Roman"/>
                </a:rPr>
                <a:t>             </a:t>
              </a: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n-US" sz="3200" dirty="0">
                  <a:ea typeface="Times New Roman"/>
                  <a:cs typeface="Times New Roman"/>
                </a:rPr>
                <a:t> </a:t>
              </a:r>
              <a:r>
                <a:rPr lang="en-US" sz="3200" dirty="0" smtClean="0">
                  <a:ea typeface="Times New Roman"/>
                  <a:cs typeface="Times New Roman"/>
                </a:rPr>
                <a:t>                                        </a:t>
              </a:r>
              <a:r>
                <a:rPr lang="en-US" sz="3200" dirty="0" smtClean="0">
                  <a:effectLst/>
                  <a:ea typeface="Times New Roman"/>
                  <a:cs typeface="Times New Roman"/>
                </a:rPr>
                <a:t> </a:t>
              </a:r>
              <a:r>
                <a:rPr lang="en-US" sz="3200" dirty="0" smtClean="0">
                  <a:ea typeface="Times New Roman"/>
                  <a:cs typeface="Times New Roman"/>
                </a:rPr>
                <a:t>pasted</a:t>
              </a:r>
              <a:r>
                <a:rPr lang="en-US" sz="3200" dirty="0" smtClean="0">
                  <a:effectLst/>
                  <a:ea typeface="Times New Roman"/>
                  <a:cs typeface="Times New Roman"/>
                </a:rPr>
                <a:t> </a:t>
              </a:r>
              <a:r>
                <a:rPr lang="en-US" sz="3200" dirty="0">
                  <a:effectLst/>
                  <a:ea typeface="Times New Roman"/>
                  <a:cs typeface="Times New Roman"/>
                </a:rPr>
                <a:t>the </a:t>
              </a:r>
              <a:r>
                <a:rPr lang="en-US" sz="3200" dirty="0" smtClean="0">
                  <a:ea typeface="Times New Roman"/>
                  <a:cs typeface="Times New Roman"/>
                </a:rPr>
                <a:t>image</a:t>
              </a:r>
              <a:r>
                <a:rPr lang="en-US" sz="3200" dirty="0" smtClean="0">
                  <a:effectLst/>
                  <a:ea typeface="Times New Roman"/>
                  <a:cs typeface="Times New Roman"/>
                </a:rPr>
                <a:t>s</a:t>
              </a:r>
              <a:endParaRPr lang="es-CO" sz="3200" dirty="0">
                <a:effectLst/>
                <a:ea typeface="Times New Roman"/>
                <a:cs typeface="Times New Roman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n-US" sz="3200" dirty="0" smtClean="0">
                  <a:effectLst/>
                  <a:ea typeface="Times New Roman"/>
                  <a:cs typeface="Times New Roman"/>
                </a:rPr>
                <a:t>                           </a:t>
              </a: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endParaRPr lang="en-US" sz="3200" dirty="0">
                <a:ea typeface="Times New Roman"/>
                <a:cs typeface="Times New Roman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n-US" sz="3200" dirty="0" smtClean="0">
                  <a:effectLst/>
                  <a:ea typeface="Times New Roman"/>
                  <a:cs typeface="Times New Roman"/>
                </a:rPr>
                <a:t>We</a:t>
              </a:r>
              <a:r>
                <a:rPr lang="en-US" sz="3200" dirty="0">
                  <a:effectLst/>
                  <a:ea typeface="Times New Roman"/>
                  <a:cs typeface="Times New Roman"/>
                </a:rPr>
                <a:t>		  </a:t>
              </a:r>
              <a:endParaRPr lang="es-CO" sz="3200" dirty="0">
                <a:effectLst/>
                <a:ea typeface="Times New Roman"/>
                <a:cs typeface="Times New Roman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n-US" sz="3200" dirty="0">
                  <a:effectLst/>
                  <a:ea typeface="Times New Roman"/>
                  <a:cs typeface="Times New Roman"/>
                </a:rPr>
                <a:t>you	  </a:t>
              </a:r>
              <a:r>
                <a:rPr lang="en-US" sz="3200" dirty="0" smtClean="0">
                  <a:effectLst/>
                  <a:ea typeface="Times New Roman"/>
                  <a:cs typeface="Times New Roman"/>
                </a:rPr>
                <a:t>       </a:t>
              </a:r>
              <a:r>
                <a:rPr lang="en-US" sz="3200" dirty="0">
                  <a:effectLst/>
                  <a:ea typeface="Times New Roman"/>
                  <a:cs typeface="Times New Roman"/>
                </a:rPr>
                <a:t>	 	  </a:t>
              </a:r>
              <a:endParaRPr lang="es-CO" sz="3200" dirty="0">
                <a:effectLst/>
                <a:ea typeface="Times New Roman"/>
                <a:cs typeface="Times New Roman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endParaRPr lang="en-US" sz="3200" dirty="0" smtClean="0">
                <a:effectLst/>
                <a:ea typeface="Times New Roman"/>
                <a:cs typeface="Times New Roman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n-US" sz="3200" dirty="0" smtClean="0">
                  <a:effectLst/>
                  <a:ea typeface="Times New Roman"/>
                  <a:cs typeface="Times New Roman"/>
                </a:rPr>
                <a:t>they</a:t>
              </a:r>
              <a:r>
                <a:rPr lang="en-US" sz="3200" dirty="0">
                  <a:effectLst/>
                  <a:ea typeface="Times New Roman"/>
                  <a:cs typeface="Times New Roman"/>
                </a:rPr>
                <a:t>			</a:t>
              </a:r>
              <a:endParaRPr lang="es-CO" sz="3200" dirty="0">
                <a:effectLst/>
                <a:ea typeface="Times New Roman"/>
                <a:cs typeface="Times New Roman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n-US" sz="3200" dirty="0">
                  <a:effectLst/>
                  <a:ea typeface="Times New Roman"/>
                  <a:cs typeface="Times New Roman"/>
                </a:rPr>
                <a:t> </a:t>
              </a:r>
              <a:endParaRPr lang="es-CO" sz="3200" dirty="0">
                <a:effectLst/>
                <a:ea typeface="Times New Roman"/>
                <a:cs typeface="Times New Roman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endParaRPr lang="es-ES" sz="3200" dirty="0" smtClean="0">
                <a:effectLst/>
                <a:ea typeface="Times New Roman"/>
                <a:cs typeface="Arial"/>
                <a:sym typeface="Wingdings"/>
              </a:endParaRP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s-ES" sz="3200" dirty="0" smtClean="0">
                  <a:effectLst/>
                  <a:ea typeface="Times New Roman"/>
                  <a:cs typeface="Times New Roman"/>
                </a:rPr>
                <a:t> </a:t>
              </a:r>
            </a:p>
            <a:p>
              <a:pPr algn="just">
                <a:lnSpc>
                  <a:spcPts val="1800"/>
                </a:lnSpc>
                <a:spcAft>
                  <a:spcPts val="0"/>
                </a:spcAft>
              </a:pPr>
              <a:r>
                <a:rPr lang="en-US" sz="3200" i="1" dirty="0" smtClean="0">
                  <a:effectLst/>
                  <a:ea typeface="Times New Roman"/>
                  <a:cs typeface="Times New Roman"/>
                </a:rPr>
                <a:t>contractions </a:t>
              </a:r>
              <a:r>
                <a:rPr lang="en-US" sz="3200" b="1" i="1" dirty="0" smtClean="0">
                  <a:effectLst/>
                  <a:ea typeface="Times New Roman"/>
                  <a:cs typeface="Times New Roman"/>
                </a:rPr>
                <a:t>‘</a:t>
              </a:r>
              <a:r>
                <a:rPr lang="en-US" sz="3200" b="1" i="1" dirty="0">
                  <a:ea typeface="Times New Roman"/>
                  <a:cs typeface="Times New Roman"/>
                </a:rPr>
                <a:t>d</a:t>
              </a:r>
              <a:r>
                <a:rPr lang="en-US" sz="3200" b="1" i="1" dirty="0" smtClean="0">
                  <a:ea typeface="Times New Roman"/>
                  <a:cs typeface="Times New Roman"/>
                </a:rPr>
                <a:t> </a:t>
              </a:r>
              <a:r>
                <a:rPr lang="en-US" sz="3200" i="1" dirty="0" smtClean="0">
                  <a:effectLst/>
                  <a:ea typeface="Times New Roman"/>
                  <a:cs typeface="Times New Roman"/>
                </a:rPr>
                <a:t>/ </a:t>
              </a:r>
              <a:endParaRPr lang="es-CO" sz="3200" dirty="0">
                <a:effectLst/>
                <a:latin typeface="Verdana"/>
                <a:ea typeface="Times New Roman"/>
                <a:cs typeface="Times New Roman"/>
              </a:endParaRPr>
            </a:p>
          </p:txBody>
        </p:sp>
        <p:sp>
          <p:nvSpPr>
            <p:cNvPr id="13" name="AutoShape 5"/>
            <p:cNvSpPr>
              <a:spLocks/>
            </p:cNvSpPr>
            <p:nvPr/>
          </p:nvSpPr>
          <p:spPr bwMode="auto">
            <a:xfrm>
              <a:off x="1796" y="11026"/>
              <a:ext cx="194" cy="2073"/>
            </a:xfrm>
            <a:prstGeom prst="rightBrace">
              <a:avLst>
                <a:gd name="adj1" fmla="val 40909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CO"/>
            </a:p>
          </p:txBody>
        </p:sp>
        <p:sp>
          <p:nvSpPr>
            <p:cNvPr id="14" name="AutoShape 6"/>
            <p:cNvSpPr>
              <a:spLocks/>
            </p:cNvSpPr>
            <p:nvPr/>
          </p:nvSpPr>
          <p:spPr bwMode="auto">
            <a:xfrm>
              <a:off x="2900" y="10937"/>
              <a:ext cx="109" cy="1994"/>
            </a:xfrm>
            <a:prstGeom prst="rightBrace">
              <a:avLst>
                <a:gd name="adj1" fmla="val 152446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s-CO"/>
            </a:p>
          </p:txBody>
        </p:sp>
      </p:grpSp>
    </p:spTree>
    <p:extLst>
      <p:ext uri="{BB962C8B-B14F-4D97-AF65-F5344CB8AC3E}">
        <p14:creationId xmlns:p14="http://schemas.microsoft.com/office/powerpoint/2010/main" val="3927730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51984" y="203820"/>
            <a:ext cx="7772400" cy="71058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s-CO" sz="3600" b="1" dirty="0" smtClean="0">
                <a:solidFill>
                  <a:schemeClr val="accent2"/>
                </a:solidFill>
              </a:rPr>
              <a:t>QUESTIONS                    </a:t>
            </a:r>
            <a:r>
              <a:rPr lang="es-CO" sz="3600" b="1" dirty="0" smtClean="0">
                <a:solidFill>
                  <a:schemeClr val="accent2"/>
                </a:solidFill>
              </a:rPr>
              <a:t>          SHORT  </a:t>
            </a:r>
            <a:r>
              <a:rPr lang="es-CO" sz="3600" b="1" dirty="0" smtClean="0">
                <a:solidFill>
                  <a:schemeClr val="accent2"/>
                </a:solidFill>
              </a:rPr>
              <a:t>ANSWERS</a:t>
            </a:r>
            <a:endParaRPr lang="es-CO" sz="3600" b="1" dirty="0">
              <a:solidFill>
                <a:schemeClr val="accent2"/>
              </a:solidFill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323528" y="457200"/>
            <a:ext cx="882047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Box 12"/>
          <p:cNvSpPr txBox="1">
            <a:spLocks noChangeArrowheads="1"/>
          </p:cNvSpPr>
          <p:nvPr/>
        </p:nvSpPr>
        <p:spPr bwMode="auto">
          <a:xfrm>
            <a:off x="184731" y="980728"/>
            <a:ext cx="4750524" cy="511256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C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s-CO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es-CO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</a:t>
            </a:r>
            <a:r>
              <a:rPr kumimoji="0" lang="en-US" altLang="es-C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 deleted </a:t>
            </a:r>
            <a:r>
              <a:rPr lang="en-US" altLang="es-CO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the data</a:t>
            </a:r>
            <a:r>
              <a:rPr kumimoji="0" lang="en-US" altLang="es-C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      </a:t>
            </a:r>
            <a:endParaRPr kumimoji="0" lang="en-US" altLang="es-C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C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 he		  </a:t>
            </a:r>
            <a:endParaRPr kumimoji="0" lang="en-US" altLang="es-C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C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she found the</a:t>
            </a:r>
            <a:r>
              <a:rPr kumimoji="0" lang="en-US" altLang="es-CO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es-CO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file?</a:t>
            </a:r>
            <a:r>
              <a:rPr kumimoji="0" lang="en-US" altLang="es-CO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altLang="es-C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</a:t>
            </a:r>
            <a:r>
              <a:rPr lang="en-US" altLang="es-CO" sz="2800" dirty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altLang="es-CO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	 </a:t>
            </a:r>
            <a:r>
              <a:rPr kumimoji="0" lang="en-US" altLang="es-C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it		  </a:t>
            </a:r>
            <a:endParaRPr kumimoji="0" lang="en-US" altLang="es-C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altLang="es-CO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HAD</a:t>
            </a:r>
            <a:r>
              <a:rPr lang="en-US" altLang="es-CO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 we                                                   </a:t>
            </a:r>
            <a:r>
              <a:rPr kumimoji="0" lang="en-US" altLang="es-CO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</a:t>
            </a:r>
            <a:r>
              <a:rPr kumimoji="0" lang="en-US" altLang="es-C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 you</a:t>
            </a:r>
            <a:endParaRPr kumimoji="0" lang="en-US" altLang="es-C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CO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</a:t>
            </a:r>
            <a:r>
              <a:rPr kumimoji="0" lang="en-US" altLang="es-C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they fixed the</a:t>
            </a:r>
            <a:r>
              <a:rPr kumimoji="0" lang="en-US" altLang="es-CO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tools</a:t>
            </a:r>
            <a:r>
              <a:rPr kumimoji="0" lang="en-US" altLang="es-C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en-US" altLang="es-C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CO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		</a:t>
            </a:r>
            <a:endParaRPr kumimoji="0" lang="en-US" altLang="es-CO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5076056" y="980728"/>
            <a:ext cx="4067944" cy="511256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s-CO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Yes, I had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es-CO" sz="3200" dirty="0" smtClean="0">
                <a:latin typeface="Arial" pitchFamily="34" charset="0"/>
                <a:cs typeface="Arial" pitchFamily="34" charset="0"/>
              </a:rPr>
              <a:t>No, I had not</a:t>
            </a:r>
            <a:endParaRPr lang="en-US" altLang="es-CO" sz="3200" dirty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s-CO" sz="3200" dirty="0" smtClean="0">
                <a:latin typeface="Arial" pitchFamily="34" charset="0"/>
                <a:cs typeface="Arial" pitchFamily="34" charset="0"/>
              </a:rPr>
              <a:t>                                     </a:t>
            </a:r>
            <a:endParaRPr kumimoji="0" lang="en-US" altLang="es-CO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es-CO" sz="3200" dirty="0" smtClean="0">
                <a:latin typeface="Arial" pitchFamily="34" charset="0"/>
                <a:cs typeface="Arial" pitchFamily="34" charset="0"/>
              </a:rPr>
              <a:t>Yes, he </a:t>
            </a:r>
            <a:r>
              <a:rPr lang="en-US" altLang="es-CO" sz="3200" dirty="0">
                <a:latin typeface="Arial" pitchFamily="34" charset="0"/>
                <a:cs typeface="Arial" pitchFamily="34" charset="0"/>
              </a:rPr>
              <a:t>had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es-CO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No,</a:t>
            </a:r>
            <a:r>
              <a:rPr kumimoji="0" lang="en-US" altLang="es-CO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she </a:t>
            </a:r>
            <a:r>
              <a:rPr lang="en-US" altLang="es-CO" sz="3200" dirty="0" smtClean="0">
                <a:latin typeface="Arial" pitchFamily="34" charset="0"/>
                <a:cs typeface="Arial" pitchFamily="34" charset="0"/>
              </a:rPr>
              <a:t>had</a:t>
            </a:r>
            <a:r>
              <a:rPr kumimoji="0" lang="en-US" altLang="es-CO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n’t</a:t>
            </a:r>
            <a:endParaRPr lang="en-US" altLang="es-CO" sz="3200" baseline="0" dirty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s-CO" sz="3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s-CO" sz="3200" baseline="0" dirty="0" smtClean="0">
                <a:latin typeface="Arial" pitchFamily="34" charset="0"/>
                <a:cs typeface="Arial" pitchFamily="34" charset="0"/>
              </a:rPr>
              <a:t>Yes, they</a:t>
            </a:r>
            <a:r>
              <a:rPr lang="en-US" altLang="es-CO" sz="3200" dirty="0" smtClean="0">
                <a:latin typeface="Arial" pitchFamily="34" charset="0"/>
                <a:cs typeface="Arial" pitchFamily="34" charset="0"/>
              </a:rPr>
              <a:t> had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altLang="es-CO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No,</a:t>
            </a:r>
            <a:r>
              <a:rPr kumimoji="0" lang="en-US" altLang="es-CO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they </a:t>
            </a:r>
            <a:r>
              <a:rPr lang="en-US" altLang="es-CO" sz="3200" dirty="0" smtClean="0">
                <a:latin typeface="Arial" pitchFamily="34" charset="0"/>
                <a:cs typeface="Arial" pitchFamily="34" charset="0"/>
              </a:rPr>
              <a:t>had</a:t>
            </a:r>
            <a:r>
              <a:rPr kumimoji="0" lang="en-US" altLang="es-CO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n’t</a:t>
            </a:r>
            <a:endParaRPr kumimoji="0" lang="en-US" altLang="es-CO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209811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CO" altLang="es-C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AutoShape 4"/>
          <p:cNvSpPr>
            <a:spLocks/>
          </p:cNvSpPr>
          <p:nvPr/>
        </p:nvSpPr>
        <p:spPr bwMode="auto">
          <a:xfrm>
            <a:off x="971600" y="1628800"/>
            <a:ext cx="343573" cy="3240360"/>
          </a:xfrm>
          <a:prstGeom prst="rightBrace">
            <a:avLst>
              <a:gd name="adj1" fmla="val 40909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595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Personalizado 2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7030A0"/>
      </a:accent4>
      <a:accent5>
        <a:srgbClr val="FFFF00"/>
      </a:accent5>
      <a:accent6>
        <a:srgbClr val="FF0000"/>
      </a:accent6>
      <a:hlink>
        <a:srgbClr val="FADCCB"/>
      </a:hlink>
      <a:folHlink>
        <a:srgbClr val="E3F67D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2094</TotalTime>
  <Words>446</Words>
  <Application>Microsoft Office PowerPoint</Application>
  <PresentationFormat>Presentación en pantalla (4:3)</PresentationFormat>
  <Paragraphs>211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Arial</vt:lpstr>
      <vt:lpstr>Calibri</vt:lpstr>
      <vt:lpstr>Cambria</vt:lpstr>
      <vt:lpstr>Times New Roman</vt:lpstr>
      <vt:lpstr>Verdana</vt:lpstr>
      <vt:lpstr>Wingdings</vt:lpstr>
      <vt:lpstr>Adyacencia</vt:lpstr>
      <vt:lpstr>Presentación de PowerPoint</vt:lpstr>
      <vt:lpstr>PRESENT PERFECT</vt:lpstr>
      <vt:lpstr>NEGATIVE</vt:lpstr>
      <vt:lpstr>QUESTIONS                              SHORT ANSWERS</vt:lpstr>
      <vt:lpstr>                      USES</vt:lpstr>
      <vt:lpstr>TIME ADVERBIALS</vt:lpstr>
      <vt:lpstr>TIME ADVERBIALS</vt:lpstr>
      <vt:lpstr>PAST PERFECT</vt:lpstr>
      <vt:lpstr>QUESTIONS                              SHORT  ANSWERS</vt:lpstr>
      <vt:lpstr>COMPUTER PARTS</vt:lpstr>
      <vt:lpstr>PRESENT PERFECT ACTIVITY</vt:lpstr>
      <vt:lpstr>PRESENT PERFECT</vt:lpstr>
      <vt:lpstr>PAST PERFECT </vt:lpstr>
      <vt:lpstr>PAST PERFECT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 TO BE</dc:title>
  <dc:creator>bertha ines ramirez</dc:creator>
  <cp:lastModifiedBy>Berta</cp:lastModifiedBy>
  <cp:revision>55</cp:revision>
  <dcterms:created xsi:type="dcterms:W3CDTF">2014-08-02T23:26:40Z</dcterms:created>
  <dcterms:modified xsi:type="dcterms:W3CDTF">2016-07-25T01:17:05Z</dcterms:modified>
</cp:coreProperties>
</file>